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7" r:id="rId1"/>
  </p:sldMasterIdLst>
  <p:notesMasterIdLst>
    <p:notesMasterId r:id="rId11"/>
  </p:notesMasterIdLst>
  <p:handoutMasterIdLst>
    <p:handoutMasterId r:id="rId12"/>
  </p:handoutMasterIdLst>
  <p:sldIdLst>
    <p:sldId id="256" r:id="rId2"/>
    <p:sldId id="651" r:id="rId3"/>
    <p:sldId id="644" r:id="rId4"/>
    <p:sldId id="664" r:id="rId5"/>
    <p:sldId id="675" r:id="rId6"/>
    <p:sldId id="677" r:id="rId7"/>
    <p:sldId id="660" r:id="rId8"/>
    <p:sldId id="641" r:id="rId9"/>
    <p:sldId id="615" r:id="rId10"/>
  </p:sldIdLst>
  <p:sldSz cx="12192000" cy="6858000"/>
  <p:notesSz cx="6797675" cy="99266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205" userDrawn="1">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tea Paskvan" initials="" lastIdx="2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CD00"/>
    <a:srgbClr val="E6E6E6"/>
    <a:srgbClr val="FFD500"/>
    <a:srgbClr val="1C9A16"/>
    <a:srgbClr val="FFFF00"/>
    <a:srgbClr val="D0AD00"/>
    <a:srgbClr val="7E6900"/>
    <a:srgbClr val="B49600"/>
    <a:srgbClr val="867000"/>
    <a:srgbClr val="8E7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ittlere Formatvorlage 2 - Akz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6419" autoAdjust="0"/>
    <p:restoredTop sz="58564" autoAdjust="0"/>
  </p:normalViewPr>
  <p:slideViewPr>
    <p:cSldViewPr snapToGrid="0">
      <p:cViewPr>
        <p:scale>
          <a:sx n="66" d="100"/>
          <a:sy n="66" d="100"/>
        </p:scale>
        <p:origin x="654" y="-564"/>
      </p:cViewPr>
      <p:guideLst>
        <p:guide orient="horz" pos="2205"/>
        <p:guide pos="3840"/>
      </p:guideLst>
    </p:cSldViewPr>
  </p:slideViewPr>
  <p:outlineViewPr>
    <p:cViewPr>
      <p:scale>
        <a:sx n="33" d="100"/>
        <a:sy n="33" d="100"/>
      </p:scale>
      <p:origin x="0" y="0"/>
    </p:cViewPr>
  </p:outlineViewPr>
  <p:notesTextViewPr>
    <p:cViewPr>
      <p:scale>
        <a:sx n="125" d="100"/>
        <a:sy n="125" d="100"/>
      </p:scale>
      <p:origin x="0" y="0"/>
    </p:cViewPr>
  </p:notesTextViewPr>
  <p:sorterViewPr>
    <p:cViewPr>
      <p:scale>
        <a:sx n="100" d="100"/>
        <a:sy n="100" d="100"/>
      </p:scale>
      <p:origin x="0" y="-780"/>
    </p:cViewPr>
  </p:sorterViewPr>
  <p:gridSpacing cx="45000" cy="450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Tabelle1!$B$1</c:f>
              <c:strCache>
                <c:ptCount val="1"/>
                <c:pt idx="0">
                  <c:v>Verkauf</c:v>
                </c:pt>
              </c:strCache>
            </c:strRef>
          </c:tx>
          <c:explosion val="6"/>
          <c:dPt>
            <c:idx val="0"/>
            <c:bubble3D val="0"/>
            <c:spPr>
              <a:solidFill>
                <a:srgbClr val="D0AD00"/>
              </a:solidFill>
              <a:ln w="19050">
                <a:solidFill>
                  <a:schemeClr val="lt1"/>
                </a:solidFill>
              </a:ln>
              <a:effectLst/>
            </c:spPr>
            <c:extLst>
              <c:ext xmlns:c16="http://schemas.microsoft.com/office/drawing/2014/chart" uri="{C3380CC4-5D6E-409C-BE32-E72D297353CC}">
                <c16:uniqueId val="{00000001-4039-4161-A47E-9C9AC583DE58}"/>
              </c:ext>
            </c:extLst>
          </c:dPt>
          <c:dPt>
            <c:idx val="1"/>
            <c:bubble3D val="0"/>
            <c:spPr>
              <a:solidFill>
                <a:srgbClr val="F6CD00"/>
              </a:solidFill>
              <a:ln w="19050">
                <a:solidFill>
                  <a:schemeClr val="lt1"/>
                </a:solidFill>
              </a:ln>
              <a:effectLst/>
            </c:spPr>
            <c:extLst>
              <c:ext xmlns:c16="http://schemas.microsoft.com/office/drawing/2014/chart" uri="{C3380CC4-5D6E-409C-BE32-E72D297353CC}">
                <c16:uniqueId val="{00000002-4039-4161-A47E-9C9AC583DE58}"/>
              </c:ext>
            </c:extLst>
          </c:dPt>
          <c:dPt>
            <c:idx val="2"/>
            <c:bubble3D val="0"/>
            <c:spPr>
              <a:solidFill>
                <a:srgbClr val="FFFF00"/>
              </a:solidFill>
              <a:ln w="19050">
                <a:solidFill>
                  <a:schemeClr val="lt1"/>
                </a:solidFill>
              </a:ln>
              <a:effectLst/>
            </c:spPr>
            <c:extLst>
              <c:ext xmlns:c16="http://schemas.microsoft.com/office/drawing/2014/chart" uri="{C3380CC4-5D6E-409C-BE32-E72D297353CC}">
                <c16:uniqueId val="{00000003-4039-4161-A47E-9C9AC583DE58}"/>
              </c:ext>
            </c:extLst>
          </c:dPt>
          <c:dPt>
            <c:idx val="3"/>
            <c:bubble3D val="0"/>
            <c:spPr>
              <a:solidFill>
                <a:schemeClr val="bg1"/>
              </a:solidFill>
              <a:ln w="19050">
                <a:solidFill>
                  <a:schemeClr val="lt1"/>
                </a:solidFill>
              </a:ln>
              <a:effectLst/>
            </c:spPr>
            <c:extLst>
              <c:ext xmlns:c16="http://schemas.microsoft.com/office/drawing/2014/chart" uri="{C3380CC4-5D6E-409C-BE32-E72D297353CC}">
                <c16:uniqueId val="{00000004-4039-4161-A47E-9C9AC583DE58}"/>
              </c:ext>
            </c:extLst>
          </c:dPt>
          <c:cat>
            <c:strRef>
              <c:f>Tabelle1!$A$2:$A$5</c:f>
              <c:strCache>
                <c:ptCount val="4"/>
                <c:pt idx="0">
                  <c:v>1. Quartal</c:v>
                </c:pt>
                <c:pt idx="1">
                  <c:v>2. Quartal</c:v>
                </c:pt>
                <c:pt idx="2">
                  <c:v>3. Quartal</c:v>
                </c:pt>
                <c:pt idx="3">
                  <c:v>4. Quartal</c:v>
                </c:pt>
              </c:strCache>
            </c:strRef>
          </c:cat>
          <c:val>
            <c:numRef>
              <c:f>Tabelle1!$B$2:$B$5</c:f>
              <c:numCache>
                <c:formatCode>General</c:formatCode>
                <c:ptCount val="4"/>
                <c:pt idx="0">
                  <c:v>2</c:v>
                </c:pt>
                <c:pt idx="1">
                  <c:v>2</c:v>
                </c:pt>
                <c:pt idx="2">
                  <c:v>2</c:v>
                </c:pt>
                <c:pt idx="3">
                  <c:v>16</c:v>
                </c:pt>
              </c:numCache>
            </c:numRef>
          </c:val>
          <c:extLst>
            <c:ext xmlns:c16="http://schemas.microsoft.com/office/drawing/2014/chart" uri="{C3380CC4-5D6E-409C-BE32-E72D297353CC}">
              <c16:uniqueId val="{00000000-4039-4161-A47E-9C9AC583DE58}"/>
            </c:ext>
          </c:extLst>
        </c:ser>
        <c:dLbls>
          <c:showLegendKey val="0"/>
          <c:showVal val="0"/>
          <c:showCatName val="0"/>
          <c:showSerName val="0"/>
          <c:showPercent val="0"/>
          <c:showBubbleSize val="0"/>
          <c:showLeaderLines val="1"/>
        </c:dLbls>
        <c:firstSliceAng val="33"/>
        <c:holeSize val="53"/>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de-DE"/>
    </a:p>
  </c:txPr>
  <c:externalData r:id="rId3">
    <c:autoUpdate val="0"/>
  </c:externalData>
  <c:userShapes r:id="rId4"/>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_rels/drawing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svg"/><Relationship Id="rId1" Type="http://schemas.openxmlformats.org/officeDocument/2006/relationships/image" Target="../media/image4.png"/><Relationship Id="rId4" Type="http://schemas.openxmlformats.org/officeDocument/2006/relationships/image" Target="../media/image7.svg"/></Relationships>
</file>

<file path=ppt/drawings/drawing1.xml><?xml version="1.0" encoding="utf-8"?>
<c:userShapes xmlns:c="http://schemas.openxmlformats.org/drawingml/2006/chart">
  <cdr:relSizeAnchor xmlns:cdr="http://schemas.openxmlformats.org/drawingml/2006/chartDrawing">
    <cdr:from>
      <cdr:x>0.61931</cdr:x>
      <cdr:y>0.13691</cdr:y>
    </cdr:from>
    <cdr:to>
      <cdr:x>0.74528</cdr:x>
      <cdr:y>0.32963</cdr:y>
    </cdr:to>
    <cdr:pic>
      <cdr:nvPicPr>
        <cdr:cNvPr id="3" name="Grafik 2" descr="Hierarchie">
          <a:extLst xmlns:a="http://schemas.openxmlformats.org/drawingml/2006/main">
            <a:ext uri="{FF2B5EF4-FFF2-40B4-BE49-F238E27FC236}">
              <a16:creationId xmlns:a16="http://schemas.microsoft.com/office/drawing/2014/main" id="{6AFDA972-DBD3-4E36-B54E-DE2B56FE5A43}"/>
            </a:ext>
          </a:extLst>
        </cdr:cNvPr>
        <cdr:cNvPicPr>
          <a:picLocks xmlns:a="http://schemas.openxmlformats.org/drawingml/2006/main" noChangeAspect="1"/>
        </cdr:cNvPicPr>
      </cdr:nvPicPr>
      <cdr:blipFill>
        <a:blip xmlns:a="http://schemas.openxmlformats.org/drawingml/2006/main"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xmlns:a="http://schemas.openxmlformats.org/drawingml/2006/main">
          <a:fillRect/>
        </a:stretch>
      </cdr:blipFill>
      <cdr:spPr>
        <a:xfrm xmlns:a="http://schemas.openxmlformats.org/drawingml/2006/main">
          <a:off x="4495800" y="649605"/>
          <a:ext cx="914400" cy="914400"/>
        </a:xfrm>
        <a:prstGeom xmlns:a="http://schemas.openxmlformats.org/drawingml/2006/main" prst="rect">
          <a:avLst/>
        </a:prstGeom>
      </cdr:spPr>
    </cdr:pic>
  </cdr:relSizeAnchor>
  <cdr:relSizeAnchor xmlns:cdr="http://schemas.openxmlformats.org/drawingml/2006/chartDrawing">
    <cdr:from>
      <cdr:x>0.6718</cdr:x>
      <cdr:y>0.35084</cdr:y>
    </cdr:from>
    <cdr:to>
      <cdr:x>0.79776</cdr:x>
      <cdr:y>0.54356</cdr:y>
    </cdr:to>
    <cdr:pic>
      <cdr:nvPicPr>
        <cdr:cNvPr id="5" name="Grafik 4" descr="Verbindungen">
          <a:extLst xmlns:a="http://schemas.openxmlformats.org/drawingml/2006/main">
            <a:ext uri="{FF2B5EF4-FFF2-40B4-BE49-F238E27FC236}">
              <a16:creationId xmlns:a16="http://schemas.microsoft.com/office/drawing/2014/main" id="{E064F240-7F3E-41AB-9B6E-E1782A01F4FF}"/>
            </a:ext>
          </a:extLst>
        </cdr:cNvPr>
        <cdr:cNvPicPr>
          <a:picLocks xmlns:a="http://schemas.openxmlformats.org/drawingml/2006/main" noChangeAspect="1"/>
        </cdr:cNvPicPr>
      </cdr:nvPicPr>
      <cdr:blipFill>
        <a:blip xmlns:a="http://schemas.openxmlformats.org/drawingml/2006/main"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xmlns:a="http://schemas.openxmlformats.org/drawingml/2006/main">
          <a:fillRect/>
        </a:stretch>
      </cdr:blipFill>
      <cdr:spPr>
        <a:xfrm xmlns:a="http://schemas.openxmlformats.org/drawingml/2006/main">
          <a:off x="4876800" y="1664654"/>
          <a:ext cx="914400" cy="914400"/>
        </a:xfrm>
        <a:prstGeom xmlns:a="http://schemas.openxmlformats.org/drawingml/2006/main" prst="rect">
          <a:avLst/>
        </a:prstGeom>
      </cdr:spPr>
    </cdr:pic>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4"/>
            <a:ext cx="2944973" cy="497679"/>
          </a:xfrm>
          <a:prstGeom prst="rect">
            <a:avLst/>
          </a:prstGeom>
        </p:spPr>
        <p:txBody>
          <a:bodyPr vert="horz" lIns="90571" tIns="45286" rIns="90571" bIns="45286" rtlCol="0"/>
          <a:lstStyle>
            <a:lvl1pPr algn="l">
              <a:defRPr sz="1200"/>
            </a:lvl1pPr>
          </a:lstStyle>
          <a:p>
            <a:endParaRPr lang="de-AT"/>
          </a:p>
        </p:txBody>
      </p:sp>
      <p:sp>
        <p:nvSpPr>
          <p:cNvPr id="3" name="Date Placeholder 2"/>
          <p:cNvSpPr>
            <a:spLocks noGrp="1"/>
          </p:cNvSpPr>
          <p:nvPr>
            <p:ph type="dt" sz="quarter" idx="1"/>
          </p:nvPr>
        </p:nvSpPr>
        <p:spPr>
          <a:xfrm>
            <a:off x="3851118" y="4"/>
            <a:ext cx="2944972" cy="497679"/>
          </a:xfrm>
          <a:prstGeom prst="rect">
            <a:avLst/>
          </a:prstGeom>
        </p:spPr>
        <p:txBody>
          <a:bodyPr vert="horz" lIns="90571" tIns="45286" rIns="90571" bIns="45286" rtlCol="0"/>
          <a:lstStyle>
            <a:lvl1pPr algn="r">
              <a:defRPr sz="1200"/>
            </a:lvl1pPr>
          </a:lstStyle>
          <a:p>
            <a:fld id="{3BC9CA72-FC3E-4CEF-84C8-F81D044C8BAE}" type="datetimeFigureOut">
              <a:rPr lang="de-AT" smtClean="0"/>
              <a:t>28.04.2022</a:t>
            </a:fld>
            <a:endParaRPr lang="de-AT"/>
          </a:p>
        </p:txBody>
      </p:sp>
      <p:sp>
        <p:nvSpPr>
          <p:cNvPr id="4" name="Footer Placeholder 3"/>
          <p:cNvSpPr>
            <a:spLocks noGrp="1"/>
          </p:cNvSpPr>
          <p:nvPr>
            <p:ph type="ftr" sz="quarter" idx="2"/>
          </p:nvPr>
        </p:nvSpPr>
        <p:spPr>
          <a:xfrm>
            <a:off x="2" y="9428962"/>
            <a:ext cx="2944973" cy="497679"/>
          </a:xfrm>
          <a:prstGeom prst="rect">
            <a:avLst/>
          </a:prstGeom>
        </p:spPr>
        <p:txBody>
          <a:bodyPr vert="horz" lIns="90571" tIns="45286" rIns="90571" bIns="45286" rtlCol="0" anchor="b"/>
          <a:lstStyle>
            <a:lvl1pPr algn="l">
              <a:defRPr sz="1200"/>
            </a:lvl1pPr>
          </a:lstStyle>
          <a:p>
            <a:endParaRPr lang="de-AT"/>
          </a:p>
        </p:txBody>
      </p:sp>
      <p:sp>
        <p:nvSpPr>
          <p:cNvPr id="5" name="Slide Number Placeholder 4"/>
          <p:cNvSpPr>
            <a:spLocks noGrp="1"/>
          </p:cNvSpPr>
          <p:nvPr>
            <p:ph type="sldNum" sz="quarter" idx="3"/>
          </p:nvPr>
        </p:nvSpPr>
        <p:spPr>
          <a:xfrm>
            <a:off x="3851118" y="9428962"/>
            <a:ext cx="2944972" cy="497679"/>
          </a:xfrm>
          <a:prstGeom prst="rect">
            <a:avLst/>
          </a:prstGeom>
        </p:spPr>
        <p:txBody>
          <a:bodyPr vert="horz" lIns="90571" tIns="45286" rIns="90571" bIns="45286" rtlCol="0" anchor="b"/>
          <a:lstStyle>
            <a:lvl1pPr algn="r">
              <a:defRPr sz="1200"/>
            </a:lvl1pPr>
          </a:lstStyle>
          <a:p>
            <a:fld id="{37490BA3-1FFB-4EC8-A69A-88E4D752E5AF}" type="slidenum">
              <a:rPr lang="de-AT" smtClean="0"/>
              <a:t>‹Nr.›</a:t>
            </a:fld>
            <a:endParaRPr lang="de-AT"/>
          </a:p>
        </p:txBody>
      </p:sp>
    </p:spTree>
    <p:extLst>
      <p:ext uri="{BB962C8B-B14F-4D97-AF65-F5344CB8AC3E}">
        <p14:creationId xmlns:p14="http://schemas.microsoft.com/office/powerpoint/2010/main" val="5200538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2"/>
            <a:ext cx="2945659" cy="498056"/>
          </a:xfrm>
          <a:prstGeom prst="rect">
            <a:avLst/>
          </a:prstGeom>
        </p:spPr>
        <p:txBody>
          <a:bodyPr vert="horz" lIns="91424" tIns="45712" rIns="91424" bIns="45712" rtlCol="0"/>
          <a:lstStyle>
            <a:lvl1pPr algn="l">
              <a:defRPr sz="1200"/>
            </a:lvl1pPr>
          </a:lstStyle>
          <a:p>
            <a:endParaRPr lang="de-AT"/>
          </a:p>
        </p:txBody>
      </p:sp>
      <p:sp>
        <p:nvSpPr>
          <p:cNvPr id="3" name="Datumsplatzhalter 2"/>
          <p:cNvSpPr>
            <a:spLocks noGrp="1"/>
          </p:cNvSpPr>
          <p:nvPr>
            <p:ph type="dt" idx="1"/>
          </p:nvPr>
        </p:nvSpPr>
        <p:spPr>
          <a:xfrm>
            <a:off x="3850443" y="2"/>
            <a:ext cx="2945659" cy="498056"/>
          </a:xfrm>
          <a:prstGeom prst="rect">
            <a:avLst/>
          </a:prstGeom>
        </p:spPr>
        <p:txBody>
          <a:bodyPr vert="horz" lIns="91424" tIns="45712" rIns="91424" bIns="45712" rtlCol="0"/>
          <a:lstStyle>
            <a:lvl1pPr algn="r">
              <a:defRPr sz="1200"/>
            </a:lvl1pPr>
          </a:lstStyle>
          <a:p>
            <a:fld id="{4E599DFB-558E-4480-BBAF-34BC33AB5373}" type="datetimeFigureOut">
              <a:rPr lang="de-AT" smtClean="0"/>
              <a:t>28.04.2022</a:t>
            </a:fld>
            <a:endParaRPr lang="de-AT"/>
          </a:p>
        </p:txBody>
      </p:sp>
      <p:sp>
        <p:nvSpPr>
          <p:cNvPr id="4" name="Folienbildplatzhalter 3"/>
          <p:cNvSpPr>
            <a:spLocks noGrp="1" noRot="1" noChangeAspect="1"/>
          </p:cNvSpPr>
          <p:nvPr>
            <p:ph type="sldImg" idx="2"/>
          </p:nvPr>
        </p:nvSpPr>
        <p:spPr>
          <a:xfrm>
            <a:off x="420688" y="1241425"/>
            <a:ext cx="5956300" cy="3349625"/>
          </a:xfrm>
          <a:prstGeom prst="rect">
            <a:avLst/>
          </a:prstGeom>
          <a:noFill/>
          <a:ln w="12700">
            <a:solidFill>
              <a:prstClr val="black"/>
            </a:solidFill>
          </a:ln>
        </p:spPr>
        <p:txBody>
          <a:bodyPr vert="horz" lIns="91424" tIns="45712" rIns="91424" bIns="45712" rtlCol="0" anchor="ctr"/>
          <a:lstStyle/>
          <a:p>
            <a:endParaRPr lang="de-AT"/>
          </a:p>
        </p:txBody>
      </p:sp>
      <p:sp>
        <p:nvSpPr>
          <p:cNvPr id="5" name="Notizenplatzhalter 4"/>
          <p:cNvSpPr>
            <a:spLocks noGrp="1"/>
          </p:cNvSpPr>
          <p:nvPr>
            <p:ph type="body" sz="quarter" idx="3"/>
          </p:nvPr>
        </p:nvSpPr>
        <p:spPr>
          <a:xfrm>
            <a:off x="679768" y="4777196"/>
            <a:ext cx="5438140" cy="3908614"/>
          </a:xfrm>
          <a:prstGeom prst="rect">
            <a:avLst/>
          </a:prstGeom>
        </p:spPr>
        <p:txBody>
          <a:bodyPr vert="horz" lIns="91424" tIns="45712" rIns="91424" bIns="45712" rtlCol="0"/>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6" name="Fußzeilenplatzhalter 5"/>
          <p:cNvSpPr>
            <a:spLocks noGrp="1"/>
          </p:cNvSpPr>
          <p:nvPr>
            <p:ph type="ftr" sz="quarter" idx="4"/>
          </p:nvPr>
        </p:nvSpPr>
        <p:spPr>
          <a:xfrm>
            <a:off x="0" y="9428589"/>
            <a:ext cx="2945659" cy="498055"/>
          </a:xfrm>
          <a:prstGeom prst="rect">
            <a:avLst/>
          </a:prstGeom>
        </p:spPr>
        <p:txBody>
          <a:bodyPr vert="horz" lIns="91424" tIns="45712" rIns="91424" bIns="45712" rtlCol="0" anchor="b"/>
          <a:lstStyle>
            <a:lvl1pPr algn="l">
              <a:defRPr sz="1200"/>
            </a:lvl1pPr>
          </a:lstStyle>
          <a:p>
            <a:endParaRPr lang="de-AT"/>
          </a:p>
        </p:txBody>
      </p:sp>
      <p:sp>
        <p:nvSpPr>
          <p:cNvPr id="7" name="Foliennummernplatzhalter 6"/>
          <p:cNvSpPr>
            <a:spLocks noGrp="1"/>
          </p:cNvSpPr>
          <p:nvPr>
            <p:ph type="sldNum" sz="quarter" idx="5"/>
          </p:nvPr>
        </p:nvSpPr>
        <p:spPr>
          <a:xfrm>
            <a:off x="3850443" y="9428589"/>
            <a:ext cx="2945659" cy="498055"/>
          </a:xfrm>
          <a:prstGeom prst="rect">
            <a:avLst/>
          </a:prstGeom>
        </p:spPr>
        <p:txBody>
          <a:bodyPr vert="horz" lIns="91424" tIns="45712" rIns="91424" bIns="45712" rtlCol="0" anchor="b"/>
          <a:lstStyle>
            <a:lvl1pPr algn="r">
              <a:defRPr sz="1200"/>
            </a:lvl1pPr>
          </a:lstStyle>
          <a:p>
            <a:fld id="{42C4A397-0F72-4B8A-ADC9-2EE96E931E53}" type="slidenum">
              <a:rPr lang="de-AT" smtClean="0"/>
              <a:t>‹Nr.›</a:t>
            </a:fld>
            <a:endParaRPr lang="de-AT"/>
          </a:p>
        </p:txBody>
      </p:sp>
    </p:spTree>
    <p:extLst>
      <p:ext uri="{BB962C8B-B14F-4D97-AF65-F5344CB8AC3E}">
        <p14:creationId xmlns:p14="http://schemas.microsoft.com/office/powerpoint/2010/main" val="6046147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de-DE" baseline="0" dirty="0"/>
          </a:p>
        </p:txBody>
      </p:sp>
      <p:sp>
        <p:nvSpPr>
          <p:cNvPr id="4" name="Foliennummernplatzhalter 3"/>
          <p:cNvSpPr>
            <a:spLocks noGrp="1"/>
          </p:cNvSpPr>
          <p:nvPr>
            <p:ph type="sldNum" sz="quarter" idx="10"/>
          </p:nvPr>
        </p:nvSpPr>
        <p:spPr/>
        <p:txBody>
          <a:bodyPr/>
          <a:lstStyle/>
          <a:p>
            <a:fld id="{42C4A397-0F72-4B8A-ADC9-2EE96E931E53}" type="slidenum">
              <a:rPr lang="de-AT" smtClean="0"/>
              <a:t>1</a:t>
            </a:fld>
            <a:endParaRPr lang="de-AT"/>
          </a:p>
        </p:txBody>
      </p:sp>
    </p:spTree>
    <p:extLst>
      <p:ext uri="{BB962C8B-B14F-4D97-AF65-F5344CB8AC3E}">
        <p14:creationId xmlns:p14="http://schemas.microsoft.com/office/powerpoint/2010/main" val="31837340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461700" indent="-342900">
              <a:lnSpc>
                <a:spcPct val="130000"/>
              </a:lnSpc>
              <a:spcBef>
                <a:spcPts val="480"/>
              </a:spcBef>
              <a:buClr>
                <a:schemeClr val="bg2">
                  <a:lumMod val="50000"/>
                </a:schemeClr>
              </a:buClr>
              <a:buSzPct val="120000"/>
              <a:buFont typeface="Symbol" panose="05050102010706020507" pitchFamily="18" charset="2"/>
              <a:buChar char="-"/>
            </a:pPr>
            <a:r>
              <a:rPr lang="de-DE" sz="1200" dirty="0" err="1">
                <a:solidFill>
                  <a:schemeClr val="tx1"/>
                </a:solidFill>
              </a:rPr>
              <a:t>Innerh</a:t>
            </a:r>
            <a:r>
              <a:rPr lang="de-DE" sz="1200" dirty="0">
                <a:solidFill>
                  <a:schemeClr val="tx1"/>
                </a:solidFill>
              </a:rPr>
              <a:t> und </a:t>
            </a:r>
            <a:r>
              <a:rPr lang="de-DE" sz="1200" dirty="0" err="1">
                <a:solidFill>
                  <a:schemeClr val="tx1"/>
                </a:solidFill>
              </a:rPr>
              <a:t>außerh</a:t>
            </a:r>
            <a:r>
              <a:rPr lang="de-DE" sz="1200" dirty="0">
                <a:solidFill>
                  <a:schemeClr val="tx1"/>
                </a:solidFill>
              </a:rPr>
              <a:t>. der Räumlichkeiten des AG, </a:t>
            </a:r>
            <a:r>
              <a:rPr lang="de-DE" sz="1200" dirty="0" err="1">
                <a:solidFill>
                  <a:schemeClr val="tx1"/>
                </a:solidFill>
              </a:rPr>
              <a:t>Desksharing</a:t>
            </a:r>
            <a:r>
              <a:rPr lang="de-DE" sz="1200" dirty="0">
                <a:solidFill>
                  <a:schemeClr val="tx1"/>
                </a:solidFill>
              </a:rPr>
              <a:t> „Hotdesking“: </a:t>
            </a:r>
            <a:r>
              <a:rPr lang="de-DE" sz="1200" b="0" dirty="0">
                <a:solidFill>
                  <a:schemeClr val="tx1"/>
                </a:solidFill>
              </a:rPr>
              <a:t>Arbeitsplatz im Unternehmen wird täglich frei gewählt („clean-</a:t>
            </a:r>
            <a:r>
              <a:rPr lang="de-DE" sz="1200" b="0" dirty="0" err="1">
                <a:solidFill>
                  <a:schemeClr val="tx1"/>
                </a:solidFill>
              </a:rPr>
              <a:t>desk</a:t>
            </a:r>
            <a:r>
              <a:rPr lang="de-DE" sz="1200" b="0" dirty="0">
                <a:solidFill>
                  <a:schemeClr val="tx1"/>
                </a:solidFill>
              </a:rPr>
              <a:t>-</a:t>
            </a:r>
            <a:r>
              <a:rPr lang="de-DE" sz="1200" b="0" dirty="0" err="1">
                <a:solidFill>
                  <a:schemeClr val="tx1"/>
                </a:solidFill>
              </a:rPr>
              <a:t>policy</a:t>
            </a:r>
            <a:r>
              <a:rPr lang="de-DE" sz="1200" b="0" dirty="0">
                <a:solidFill>
                  <a:schemeClr val="tx1"/>
                </a:solidFill>
              </a:rPr>
              <a:t>)</a:t>
            </a:r>
          </a:p>
          <a:p>
            <a:pPr marL="461700" indent="-342900">
              <a:lnSpc>
                <a:spcPct val="130000"/>
              </a:lnSpc>
              <a:spcBef>
                <a:spcPts val="480"/>
              </a:spcBef>
              <a:buClr>
                <a:schemeClr val="bg2">
                  <a:lumMod val="50000"/>
                </a:schemeClr>
              </a:buClr>
              <a:buSzPct val="120000"/>
              <a:buFont typeface="Symbol" panose="05050102010706020507" pitchFamily="18" charset="2"/>
              <a:buChar char="-"/>
            </a:pPr>
            <a:r>
              <a:rPr lang="de-DE" sz="1200" dirty="0">
                <a:solidFill>
                  <a:schemeClr val="tx1"/>
                </a:solidFill>
              </a:rPr>
              <a:t>Aktivitätsbasiertes Arbeiten: </a:t>
            </a:r>
            <a:r>
              <a:rPr lang="de-DE" sz="1200" b="0" dirty="0">
                <a:solidFill>
                  <a:schemeClr val="tx1"/>
                </a:solidFill>
              </a:rPr>
              <a:t>Je nach Art der Tätigkeit wird aus unterschiedlichen Arbeitsumgebungen, die passende ausgewählt</a:t>
            </a:r>
          </a:p>
          <a:p>
            <a:pPr marL="461700" indent="-342900">
              <a:lnSpc>
                <a:spcPct val="130000"/>
              </a:lnSpc>
              <a:spcBef>
                <a:spcPts val="480"/>
              </a:spcBef>
              <a:buClr>
                <a:schemeClr val="bg2">
                  <a:lumMod val="50000"/>
                </a:schemeClr>
              </a:buClr>
              <a:buSzPct val="120000"/>
              <a:buFont typeface="Symbol" panose="05050102010706020507" pitchFamily="18" charset="2"/>
              <a:buChar char="-"/>
            </a:pPr>
            <a:r>
              <a:rPr lang="de-DE" sz="1200" dirty="0">
                <a:solidFill>
                  <a:schemeClr val="tx1"/>
                </a:solidFill>
              </a:rPr>
              <a:t>Satellitenbüros/Nachbarschaftsbüros: </a:t>
            </a:r>
            <a:r>
              <a:rPr lang="de-AT" sz="1200" b="0" dirty="0">
                <a:solidFill>
                  <a:schemeClr val="tx1"/>
                </a:solidFill>
              </a:rPr>
              <a:t>Arbeit wird an einem anderen Standort (des AGs) erledigt, der sich näher zum Wohnort befindet (</a:t>
            </a:r>
            <a:r>
              <a:rPr lang="de-AT" sz="1200" b="0" dirty="0" err="1">
                <a:solidFill>
                  <a:schemeClr val="tx1"/>
                </a:solidFill>
              </a:rPr>
              <a:t>co-working</a:t>
            </a:r>
            <a:r>
              <a:rPr lang="de-AT" sz="1200" b="0" dirty="0">
                <a:solidFill>
                  <a:schemeClr val="tx1"/>
                </a:solidFill>
              </a:rPr>
              <a:t> </a:t>
            </a:r>
            <a:r>
              <a:rPr lang="de-AT" sz="1200" b="0" dirty="0" err="1">
                <a:solidFill>
                  <a:schemeClr val="tx1"/>
                </a:solidFill>
              </a:rPr>
              <a:t>space</a:t>
            </a:r>
            <a:r>
              <a:rPr lang="de-AT" sz="1200" b="0" dirty="0">
                <a:solidFill>
                  <a:schemeClr val="tx1"/>
                </a:solidFill>
              </a:rPr>
              <a:t>)</a:t>
            </a:r>
          </a:p>
          <a:p>
            <a:pPr marL="461700" indent="-342900">
              <a:lnSpc>
                <a:spcPct val="130000"/>
              </a:lnSpc>
              <a:spcBef>
                <a:spcPts val="480"/>
              </a:spcBef>
              <a:buClr>
                <a:schemeClr val="bg2">
                  <a:lumMod val="50000"/>
                </a:schemeClr>
              </a:buClr>
              <a:buSzPct val="120000"/>
              <a:buFont typeface="Symbol" panose="05050102010706020507" pitchFamily="18" charset="2"/>
              <a:buChar char="-"/>
            </a:pPr>
            <a:r>
              <a:rPr lang="de-AT" sz="1200" dirty="0">
                <a:solidFill>
                  <a:schemeClr val="tx1"/>
                </a:solidFill>
              </a:rPr>
              <a:t>Mobile Arbeit: </a:t>
            </a:r>
            <a:r>
              <a:rPr lang="de-AT" sz="1200" b="0" dirty="0">
                <a:solidFill>
                  <a:schemeClr val="tx1"/>
                </a:solidFill>
              </a:rPr>
              <a:t>Arbeit wird an sehr unterschiedlichen, wechselnden Orten ausgeführt (von unterwegs, bei KundInnen, im Café,…)</a:t>
            </a:r>
          </a:p>
          <a:p>
            <a:pPr marL="461700" marR="0" lvl="0" indent="-342900" algn="l" defTabSz="914400" rtl="0" eaLnBrk="1" fontAlgn="auto" latinLnBrk="0" hangingPunct="1">
              <a:lnSpc>
                <a:spcPct val="130000"/>
              </a:lnSpc>
              <a:spcBef>
                <a:spcPts val="480"/>
              </a:spcBef>
              <a:spcAft>
                <a:spcPts val="0"/>
              </a:spcAft>
              <a:buClr>
                <a:schemeClr val="bg2">
                  <a:lumMod val="50000"/>
                </a:schemeClr>
              </a:buClr>
              <a:buSzPct val="120000"/>
              <a:buFont typeface="Symbol" panose="05050102010706020507" pitchFamily="18" charset="2"/>
              <a:buChar char="-"/>
              <a:tabLst/>
              <a:defRPr/>
            </a:pPr>
            <a:r>
              <a:rPr lang="de-DE" sz="1200" dirty="0">
                <a:solidFill>
                  <a:schemeClr val="tx1"/>
                </a:solidFill>
              </a:rPr>
              <a:t>Tele-Heimarbeit „Home-Office“: </a:t>
            </a:r>
            <a:r>
              <a:rPr lang="de-DE" sz="1200" b="0" dirty="0">
                <a:solidFill>
                  <a:schemeClr val="tx1"/>
                </a:solidFill>
              </a:rPr>
              <a:t>regelmäßige (1-2 Tage/Woche) oder gelegentliche Arbeit von zu Hause aus</a:t>
            </a:r>
          </a:p>
          <a:p>
            <a:pPr marL="461700" indent="-342900">
              <a:lnSpc>
                <a:spcPct val="130000"/>
              </a:lnSpc>
              <a:spcBef>
                <a:spcPts val="480"/>
              </a:spcBef>
              <a:buClr>
                <a:schemeClr val="bg2">
                  <a:lumMod val="50000"/>
                </a:schemeClr>
              </a:buClr>
              <a:buSzPct val="120000"/>
              <a:buFont typeface="Symbol" panose="05050102010706020507" pitchFamily="18" charset="2"/>
              <a:buChar char="-"/>
            </a:pPr>
            <a:endParaRPr lang="de-AT" sz="1200" b="0" dirty="0">
              <a:solidFill>
                <a:schemeClr val="tx1"/>
              </a:solidFill>
            </a:endParaRPr>
          </a:p>
          <a:p>
            <a:pPr marL="461700" indent="-342900">
              <a:lnSpc>
                <a:spcPct val="130000"/>
              </a:lnSpc>
              <a:spcBef>
                <a:spcPts val="480"/>
              </a:spcBef>
              <a:buClr>
                <a:schemeClr val="bg2">
                  <a:lumMod val="50000"/>
                </a:schemeClr>
              </a:buClr>
              <a:buSzPct val="120000"/>
              <a:buFont typeface="Symbol" panose="05050102010706020507" pitchFamily="18" charset="2"/>
              <a:buChar char="-"/>
            </a:pPr>
            <a:endParaRPr lang="de-AT" sz="1200" b="0" dirty="0">
              <a:solidFill>
                <a:schemeClr val="tx1"/>
              </a:solidFill>
            </a:endParaRPr>
          </a:p>
          <a:p>
            <a:endParaRPr lang="de-AT" baseline="0" dirty="0"/>
          </a:p>
        </p:txBody>
      </p:sp>
      <p:sp>
        <p:nvSpPr>
          <p:cNvPr id="4" name="Foliennummernplatzhalter 3"/>
          <p:cNvSpPr>
            <a:spLocks noGrp="1"/>
          </p:cNvSpPr>
          <p:nvPr>
            <p:ph type="sldNum" sz="quarter" idx="10"/>
          </p:nvPr>
        </p:nvSpPr>
        <p:spPr/>
        <p:txBody>
          <a:bodyPr/>
          <a:lstStyle/>
          <a:p>
            <a:fld id="{42C4A397-0F72-4B8A-ADC9-2EE96E931E53}" type="slidenum">
              <a:rPr lang="de-AT" smtClean="0"/>
              <a:t>2</a:t>
            </a:fld>
            <a:endParaRPr lang="de-AT"/>
          </a:p>
        </p:txBody>
      </p:sp>
    </p:spTree>
    <p:extLst>
      <p:ext uri="{BB962C8B-B14F-4D97-AF65-F5344CB8AC3E}">
        <p14:creationId xmlns:p14="http://schemas.microsoft.com/office/powerpoint/2010/main" val="40649614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baseline="0" dirty="0"/>
              <a:t>Getrennt betrachten für:</a:t>
            </a:r>
          </a:p>
        </p:txBody>
      </p:sp>
      <p:sp>
        <p:nvSpPr>
          <p:cNvPr id="4" name="Foliennummernplatzhalter 3"/>
          <p:cNvSpPr>
            <a:spLocks noGrp="1"/>
          </p:cNvSpPr>
          <p:nvPr>
            <p:ph type="sldNum" sz="quarter" idx="10"/>
          </p:nvPr>
        </p:nvSpPr>
        <p:spPr/>
        <p:txBody>
          <a:bodyPr/>
          <a:lstStyle/>
          <a:p>
            <a:fld id="{42C4A397-0F72-4B8A-ADC9-2EE96E931E53}" type="slidenum">
              <a:rPr lang="de-AT" smtClean="0"/>
              <a:t>3</a:t>
            </a:fld>
            <a:endParaRPr lang="de-AT"/>
          </a:p>
        </p:txBody>
      </p:sp>
    </p:spTree>
    <p:extLst>
      <p:ext uri="{BB962C8B-B14F-4D97-AF65-F5344CB8AC3E}">
        <p14:creationId xmlns:p14="http://schemas.microsoft.com/office/powerpoint/2010/main" val="20759332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baseline="0" dirty="0"/>
              <a:t>Finanzielle Einsparungen</a:t>
            </a:r>
          </a:p>
        </p:txBody>
      </p:sp>
      <p:sp>
        <p:nvSpPr>
          <p:cNvPr id="4" name="Foliennummernplatzhalter 3"/>
          <p:cNvSpPr>
            <a:spLocks noGrp="1"/>
          </p:cNvSpPr>
          <p:nvPr>
            <p:ph type="sldNum" sz="quarter" idx="10"/>
          </p:nvPr>
        </p:nvSpPr>
        <p:spPr/>
        <p:txBody>
          <a:bodyPr/>
          <a:lstStyle/>
          <a:p>
            <a:fld id="{42C4A397-0F72-4B8A-ADC9-2EE96E931E53}" type="slidenum">
              <a:rPr lang="de-AT" smtClean="0"/>
              <a:t>4</a:t>
            </a:fld>
            <a:endParaRPr lang="de-AT"/>
          </a:p>
        </p:txBody>
      </p:sp>
    </p:spTree>
    <p:extLst>
      <p:ext uri="{BB962C8B-B14F-4D97-AF65-F5344CB8AC3E}">
        <p14:creationId xmlns:p14="http://schemas.microsoft.com/office/powerpoint/2010/main" val="21863373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baseline="0" dirty="0"/>
              <a:t>soziale Isolation das Gefühl mangelnder Einbeziehung und Verbundenheit mit den Kolleg*innen. </a:t>
            </a:r>
          </a:p>
          <a:p>
            <a:r>
              <a:rPr lang="de-AT" baseline="0" dirty="0"/>
              <a:t>Berufliche Isolation: geringere Karriere- und Lernmöglichkeiten.</a:t>
            </a:r>
          </a:p>
          <a:p>
            <a:endParaRPr lang="de-AT" baseline="0" dirty="0"/>
          </a:p>
          <a:p>
            <a:r>
              <a:rPr lang="de-AT" baseline="0" dirty="0"/>
              <a:t>Wissensaustausch eher mit Personen im unmittelbaren Umfeld in persönlichen Gesprächen.</a:t>
            </a:r>
          </a:p>
          <a:p>
            <a:r>
              <a:rPr lang="de-AT" baseline="0" dirty="0"/>
              <a:t>Videokonferenzen: Sachbezogene Kommunikation</a:t>
            </a:r>
          </a:p>
          <a:p>
            <a:r>
              <a:rPr lang="de-AT" baseline="0" dirty="0"/>
              <a:t>Austausch mit KollegInnen fehlt: Einerseits die Unterstützung, als auch der „Schmäh zwischendurch“ oder das Gespräch im Sozialraum oder in der Teeküche.</a:t>
            </a:r>
          </a:p>
          <a:p>
            <a:r>
              <a:rPr lang="de-AT" baseline="0" dirty="0"/>
              <a:t>Unterstützung und Aufbau bzw. Erhalt sozialer Beziehungen</a:t>
            </a:r>
          </a:p>
          <a:p>
            <a:endParaRPr lang="de-AT" baseline="0" dirty="0"/>
          </a:p>
        </p:txBody>
      </p:sp>
      <p:sp>
        <p:nvSpPr>
          <p:cNvPr id="4" name="Foliennummernplatzhalter 3"/>
          <p:cNvSpPr>
            <a:spLocks noGrp="1"/>
          </p:cNvSpPr>
          <p:nvPr>
            <p:ph type="sldNum" sz="quarter" idx="10"/>
          </p:nvPr>
        </p:nvSpPr>
        <p:spPr/>
        <p:txBody>
          <a:bodyPr/>
          <a:lstStyle/>
          <a:p>
            <a:fld id="{42C4A397-0F72-4B8A-ADC9-2EE96E931E53}" type="slidenum">
              <a:rPr lang="de-AT" smtClean="0"/>
              <a:t>5</a:t>
            </a:fld>
            <a:endParaRPr lang="de-AT"/>
          </a:p>
        </p:txBody>
      </p:sp>
    </p:spTree>
    <p:extLst>
      <p:ext uri="{BB962C8B-B14F-4D97-AF65-F5344CB8AC3E}">
        <p14:creationId xmlns:p14="http://schemas.microsoft.com/office/powerpoint/2010/main" val="377813112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baseline="0" dirty="0"/>
              <a:t>Homeoffice verfestigt mitunter Ungleichheiten in der häuslichen Arbeitsteilung (Carstensen, 2020). Frauen wenden </a:t>
            </a:r>
            <a:r>
              <a:rPr lang="de-AT" b="1" baseline="0" dirty="0"/>
              <a:t>mehr Zeit für Hausarbeit und Kinderbetreuung </a:t>
            </a:r>
            <a:r>
              <a:rPr lang="de-AT" baseline="0" dirty="0"/>
              <a:t>auf als Männer, die in ähnlicher Intensität im Homeoffice</a:t>
            </a:r>
          </a:p>
          <a:p>
            <a:r>
              <a:rPr lang="de-AT" baseline="0" dirty="0"/>
              <a:t>arbeiten, bzw. als Frauen, die nie im Homeoffice arbeiten. Erste Studien zu den Effekten Corona-bedingten Arbeitens im Homeoffice sprechen ebenfalls für eine Zuspitzung der Geschlechterungleichheiten. Denn unter der</a:t>
            </a:r>
          </a:p>
          <a:p>
            <a:r>
              <a:rPr lang="de-AT" baseline="0" dirty="0"/>
              <a:t>besonderen Situation, Homeoffice mit Kinderbetreuung bzw. „</a:t>
            </a:r>
            <a:r>
              <a:rPr lang="de-AT" baseline="0" dirty="0" err="1"/>
              <a:t>Homeschooling</a:t>
            </a:r>
            <a:r>
              <a:rPr lang="de-AT" baseline="0" dirty="0"/>
              <a:t>“ zu vereinbaren, waren es vor allem </a:t>
            </a:r>
            <a:r>
              <a:rPr lang="de-AT" b="1" baseline="0" dirty="0"/>
              <a:t>Frauen</a:t>
            </a:r>
            <a:r>
              <a:rPr lang="de-AT" baseline="0" dirty="0"/>
              <a:t>, die die </a:t>
            </a:r>
            <a:r>
              <a:rPr lang="de-AT" b="1" baseline="0" dirty="0"/>
              <a:t>Hauptlast der nach Hause verlagerten Betreuungsarbeit </a:t>
            </a:r>
            <a:r>
              <a:rPr lang="de-AT" baseline="0" dirty="0"/>
              <a:t>übernahmen (Carstensen,</a:t>
            </a:r>
          </a:p>
          <a:p>
            <a:r>
              <a:rPr lang="de-AT" baseline="0" dirty="0"/>
              <a:t>2020). Frauen, die im Homeoffice arbeiteten, können sich zu Hause weniger effektiv erholen als Frauen, die im Büro</a:t>
            </a:r>
          </a:p>
          <a:p>
            <a:r>
              <a:rPr lang="de-AT" baseline="0" dirty="0"/>
              <a:t>arbeiteten (Hartig et al., 2007). Männer im Homeoffice bessere Erholung als ihre im Büro tätigen Kollegen.</a:t>
            </a:r>
          </a:p>
          <a:p>
            <a:endParaRPr lang="de-AT" baseline="0" dirty="0"/>
          </a:p>
          <a:p>
            <a:r>
              <a:rPr lang="de-AT" baseline="0" dirty="0"/>
              <a:t>Sind Arbeitsunterlagen ständig präsent, fällt es schwer, sich in der Freizeit gedanklich von der Arbeit zu lösen. </a:t>
            </a:r>
          </a:p>
        </p:txBody>
      </p:sp>
      <p:sp>
        <p:nvSpPr>
          <p:cNvPr id="4" name="Foliennummernplatzhalter 3"/>
          <p:cNvSpPr>
            <a:spLocks noGrp="1"/>
          </p:cNvSpPr>
          <p:nvPr>
            <p:ph type="sldNum" sz="quarter" idx="10"/>
          </p:nvPr>
        </p:nvSpPr>
        <p:spPr/>
        <p:txBody>
          <a:bodyPr/>
          <a:lstStyle/>
          <a:p>
            <a:fld id="{42C4A397-0F72-4B8A-ADC9-2EE96E931E53}" type="slidenum">
              <a:rPr lang="de-AT" smtClean="0"/>
              <a:t>6</a:t>
            </a:fld>
            <a:endParaRPr lang="de-AT"/>
          </a:p>
        </p:txBody>
      </p:sp>
    </p:spTree>
    <p:extLst>
      <p:ext uri="{BB962C8B-B14F-4D97-AF65-F5344CB8AC3E}">
        <p14:creationId xmlns:p14="http://schemas.microsoft.com/office/powerpoint/2010/main" val="21837592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AT" dirty="0"/>
              <a:t>Die entgegengesetzt wirkenden Chancen und Gefahren von Homeoffice zeigen sich eindrücklich in der Beziehung zwischen Homeoffice und der Arbeitszufriedenheit</a:t>
            </a:r>
          </a:p>
          <a:p>
            <a:endParaRPr lang="de-AT" dirty="0"/>
          </a:p>
          <a:p>
            <a:r>
              <a:rPr lang="de-AT" dirty="0"/>
              <a:t>Infos zur Studie: 321 Beschäftigte eines IT-Unternehmens befragt.</a:t>
            </a:r>
          </a:p>
          <a:p>
            <a:r>
              <a:rPr lang="de-AT" dirty="0"/>
              <a:t>Isolation: Weniger positive Austauschbeziehungen mit Vorgesetzten und KollegInnen (Golden, 2006)</a:t>
            </a:r>
          </a:p>
          <a:p>
            <a:r>
              <a:rPr lang="de-AT" dirty="0"/>
              <a:t>Geringere Verbundenheit: Medienvermittelte Kommunikation</a:t>
            </a:r>
          </a:p>
        </p:txBody>
      </p:sp>
      <p:sp>
        <p:nvSpPr>
          <p:cNvPr id="4" name="Foliennummernplatzhalter 3"/>
          <p:cNvSpPr>
            <a:spLocks noGrp="1"/>
          </p:cNvSpPr>
          <p:nvPr>
            <p:ph type="sldNum" sz="quarter" idx="5"/>
          </p:nvPr>
        </p:nvSpPr>
        <p:spPr/>
        <p:txBody>
          <a:bodyPr/>
          <a:lstStyle/>
          <a:p>
            <a:fld id="{42C4A397-0F72-4B8A-ADC9-2EE96E931E53}" type="slidenum">
              <a:rPr lang="de-AT" smtClean="0"/>
              <a:t>7</a:t>
            </a:fld>
            <a:endParaRPr lang="de-AT"/>
          </a:p>
        </p:txBody>
      </p:sp>
    </p:spTree>
    <p:extLst>
      <p:ext uri="{BB962C8B-B14F-4D97-AF65-F5344CB8AC3E}">
        <p14:creationId xmlns:p14="http://schemas.microsoft.com/office/powerpoint/2010/main" val="11870701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171450" indent="-171450">
              <a:buFontTx/>
              <a:buChar char="-"/>
            </a:pPr>
            <a:r>
              <a:rPr lang="de-AT" baseline="0" dirty="0"/>
              <a:t>Am besten ist ein moderates Ausmaß an Homeoffice, bei dem sich Phasen räumlicher Distanz und Phasen der gleichzeitigen Anwesenheit im Unternehmen abwechseln. Bei zeitlich befristeten Projekten, sind persönliche Interaktionen in frühen Projektphasen besonders wichtig.</a:t>
            </a: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de-AT" sz="1200" b="0" dirty="0">
                <a:solidFill>
                  <a:schemeClr val="tx1"/>
                </a:solidFill>
              </a:rPr>
              <a:t>Tätigkeiten sollten ggf. so umgestaltet werden, dass Homeoffice möglich ist</a:t>
            </a:r>
            <a:endParaRPr lang="de-AT" baseline="0" dirty="0"/>
          </a:p>
          <a:p>
            <a:pPr marL="171450" indent="-171450">
              <a:buFontTx/>
              <a:buChar char="-"/>
            </a:pPr>
            <a:r>
              <a:rPr lang="de-AT" b="1" baseline="0" dirty="0"/>
              <a:t>Organisation </a:t>
            </a:r>
            <a:r>
              <a:rPr lang="de-AT" baseline="0" dirty="0"/>
              <a:t>sollte </a:t>
            </a:r>
            <a:r>
              <a:rPr lang="de-AT" b="1" baseline="0" dirty="0"/>
              <a:t>Technologien,</a:t>
            </a:r>
            <a:r>
              <a:rPr lang="de-AT" baseline="0" dirty="0"/>
              <a:t> wie Videokonferenz- oder Feedbacktools zur Verfügung stellen, die eine reichhaltige Kommunikation ermöglichen und </a:t>
            </a:r>
            <a:r>
              <a:rPr lang="de-AT" b="1" baseline="0" dirty="0"/>
              <a:t>Unterstützung und Training </a:t>
            </a:r>
            <a:r>
              <a:rPr lang="de-AT" baseline="0" dirty="0"/>
              <a:t>für MitarbeiterInnen und Führungskräfte anbieten.</a:t>
            </a:r>
          </a:p>
          <a:p>
            <a:pPr marL="171450" indent="-171450">
              <a:buFontTx/>
              <a:buChar char="-"/>
            </a:pPr>
            <a:endParaRPr lang="de-AT" baseline="0" dirty="0"/>
          </a:p>
          <a:p>
            <a:pPr marL="171450" indent="-171450">
              <a:buFontTx/>
              <a:buChar char="-"/>
            </a:pPr>
            <a:endParaRPr lang="de-AT" baseline="0" dirty="0"/>
          </a:p>
          <a:p>
            <a:endParaRPr lang="de-AT" baseline="0" dirty="0"/>
          </a:p>
        </p:txBody>
      </p:sp>
      <p:sp>
        <p:nvSpPr>
          <p:cNvPr id="4" name="Foliennummernplatzhalter 3"/>
          <p:cNvSpPr>
            <a:spLocks noGrp="1"/>
          </p:cNvSpPr>
          <p:nvPr>
            <p:ph type="sldNum" sz="quarter" idx="10"/>
          </p:nvPr>
        </p:nvSpPr>
        <p:spPr/>
        <p:txBody>
          <a:bodyPr/>
          <a:lstStyle/>
          <a:p>
            <a:fld id="{42C4A397-0F72-4B8A-ADC9-2EE96E931E53}" type="slidenum">
              <a:rPr lang="de-AT" smtClean="0"/>
              <a:t>8</a:t>
            </a:fld>
            <a:endParaRPr lang="de-AT"/>
          </a:p>
        </p:txBody>
      </p:sp>
    </p:spTree>
    <p:extLst>
      <p:ext uri="{BB962C8B-B14F-4D97-AF65-F5344CB8AC3E}">
        <p14:creationId xmlns:p14="http://schemas.microsoft.com/office/powerpoint/2010/main" val="13691461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de-DE" baseline="0" dirty="0"/>
              <a:t>Forschungsarbeiten zu Homeoffice. Wenn Sie Interesse haben, mehr zu erfahren, Kontakt</a:t>
            </a:r>
          </a:p>
        </p:txBody>
      </p:sp>
      <p:sp>
        <p:nvSpPr>
          <p:cNvPr id="4" name="Foliennummernplatzhalter 3"/>
          <p:cNvSpPr>
            <a:spLocks noGrp="1"/>
          </p:cNvSpPr>
          <p:nvPr>
            <p:ph type="sldNum" sz="quarter" idx="10"/>
          </p:nvPr>
        </p:nvSpPr>
        <p:spPr/>
        <p:txBody>
          <a:bodyPr/>
          <a:lstStyle/>
          <a:p>
            <a:fld id="{42C4A397-0F72-4B8A-ADC9-2EE96E931E53}" type="slidenum">
              <a:rPr lang="de-AT" smtClean="0"/>
              <a:t>9</a:t>
            </a:fld>
            <a:endParaRPr lang="de-AT"/>
          </a:p>
        </p:txBody>
      </p:sp>
    </p:spTree>
    <p:extLst>
      <p:ext uri="{BB962C8B-B14F-4D97-AF65-F5344CB8AC3E}">
        <p14:creationId xmlns:p14="http://schemas.microsoft.com/office/powerpoint/2010/main" val="178015166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1894933"/>
          </a:xfrm>
        </p:spPr>
        <p:txBody>
          <a:bodyPr anchor="b">
            <a:normAutofit/>
          </a:bodyPr>
          <a:lstStyle>
            <a:lvl1pPr algn="ctr">
              <a:defRPr sz="3600">
                <a:solidFill>
                  <a:schemeClr val="bg2">
                    <a:lumMod val="50000"/>
                  </a:schemeClr>
                </a:solidFill>
              </a:defRPr>
            </a:lvl1pPr>
          </a:lstStyle>
          <a:p>
            <a:r>
              <a:rPr lang="de-DE" dirty="0"/>
              <a:t>Titelmasterformat durch Klicken bearbeiten</a:t>
            </a:r>
            <a:endParaRPr lang="de-AT" dirty="0"/>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solidFill>
                  <a:srgbClr val="00448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de-DE" dirty="0"/>
          </a:p>
          <a:p>
            <a:r>
              <a:rPr lang="de-DE" dirty="0"/>
              <a:t>Formatvorlage des Untertitelmasters durch Klicken bearbeiten</a:t>
            </a:r>
            <a:endParaRPr lang="de-AT" dirty="0"/>
          </a:p>
        </p:txBody>
      </p:sp>
      <p:sp>
        <p:nvSpPr>
          <p:cNvPr id="4" name="Datumsplatzhalter 3"/>
          <p:cNvSpPr>
            <a:spLocks noGrp="1"/>
          </p:cNvSpPr>
          <p:nvPr>
            <p:ph type="dt" sz="half" idx="10"/>
          </p:nvPr>
        </p:nvSpPr>
        <p:spPr/>
        <p:txBody>
          <a:bodyPr/>
          <a:lstStyle/>
          <a:p>
            <a:r>
              <a:rPr lang="de-DE"/>
              <a:t>31.03.2016</a:t>
            </a:r>
            <a:endParaRPr lang="de-AT"/>
          </a:p>
        </p:txBody>
      </p:sp>
      <p:sp>
        <p:nvSpPr>
          <p:cNvPr id="5" name="Fußzeilenplatzhalter 4"/>
          <p:cNvSpPr>
            <a:spLocks noGrp="1"/>
          </p:cNvSpPr>
          <p:nvPr>
            <p:ph type="ftr" sz="quarter" idx="11"/>
          </p:nvPr>
        </p:nvSpPr>
        <p:spPr/>
        <p:txBody>
          <a:bodyPr/>
          <a:lstStyle/>
          <a:p>
            <a:endParaRPr lang="de-AT" dirty="0"/>
          </a:p>
        </p:txBody>
      </p:sp>
      <p:sp>
        <p:nvSpPr>
          <p:cNvPr id="6" name="Foliennummernplatzhalter 5"/>
          <p:cNvSpPr>
            <a:spLocks noGrp="1"/>
          </p:cNvSpPr>
          <p:nvPr>
            <p:ph type="sldNum" sz="quarter" idx="12"/>
          </p:nvPr>
        </p:nvSpPr>
        <p:spPr/>
        <p:txBody>
          <a:bodyPr/>
          <a:lstStyle/>
          <a:p>
            <a:fld id="{C82DBB10-97E5-4422-9B54-1C4DAFC5202C}" type="slidenum">
              <a:rPr lang="de-AT" smtClean="0"/>
              <a:t>‹Nr.›</a:t>
            </a:fld>
            <a:endParaRPr lang="de-AT" dirty="0"/>
          </a:p>
        </p:txBody>
      </p:sp>
      <p:pic>
        <p:nvPicPr>
          <p:cNvPr id="14" name="Picture 2" descr="C:\Users\tzivanop\Desktop\Hintergründe\PPT VORLAGE HINTERGRUND EUROPA3.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688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148451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p:cNvSpPr>
            <a:spLocks noGrp="1"/>
          </p:cNvSpPr>
          <p:nvPr>
            <p:ph type="dt" sz="half" idx="10"/>
          </p:nvPr>
        </p:nvSpPr>
        <p:spPr/>
        <p:txBody>
          <a:bodyPr/>
          <a:lstStyle/>
          <a:p>
            <a:r>
              <a:rPr lang="de-DE"/>
              <a:t>31.03.2016</a:t>
            </a:r>
            <a:endParaRPr lang="de-AT"/>
          </a:p>
        </p:txBody>
      </p:sp>
      <p:sp>
        <p:nvSpPr>
          <p:cNvPr id="5" name="Fußzeilenplatzhalter 4"/>
          <p:cNvSpPr>
            <a:spLocks noGrp="1"/>
          </p:cNvSpPr>
          <p:nvPr>
            <p:ph type="ftr" sz="quarter" idx="11"/>
          </p:nvPr>
        </p:nvSpPr>
        <p:spPr/>
        <p:txBody>
          <a:bodyPr/>
          <a:lstStyle>
            <a:lvl1pPr>
              <a:defRPr/>
            </a:lvl1pPr>
          </a:lstStyle>
          <a:p>
            <a:r>
              <a:rPr lang="de-AT" dirty="0"/>
              <a:t>VO AOU-Psychologie</a:t>
            </a:r>
          </a:p>
        </p:txBody>
      </p:sp>
      <p:sp>
        <p:nvSpPr>
          <p:cNvPr id="6" name="Foliennummernplatzhalter 5"/>
          <p:cNvSpPr>
            <a:spLocks noGrp="1"/>
          </p:cNvSpPr>
          <p:nvPr>
            <p:ph type="sldNum" sz="quarter" idx="12"/>
          </p:nvPr>
        </p:nvSpPr>
        <p:spPr/>
        <p:txBody>
          <a:bodyPr/>
          <a:lstStyle/>
          <a:p>
            <a:fld id="{C82DBB10-97E5-4422-9B54-1C4DAFC5202C}" type="slidenum">
              <a:rPr lang="de-AT" smtClean="0"/>
              <a:t>‹Nr.›</a:t>
            </a:fld>
            <a:endParaRPr lang="de-AT"/>
          </a:p>
        </p:txBody>
      </p:sp>
    </p:spTree>
    <p:extLst>
      <p:ext uri="{BB962C8B-B14F-4D97-AF65-F5344CB8AC3E}">
        <p14:creationId xmlns:p14="http://schemas.microsoft.com/office/powerpoint/2010/main" val="34227543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a:t>Titelmasterformat durch Klicken bearbeiten</a:t>
            </a:r>
            <a:endParaRPr lang="de-AT"/>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p:cNvSpPr>
            <a:spLocks noGrp="1"/>
          </p:cNvSpPr>
          <p:nvPr>
            <p:ph type="dt" sz="half" idx="10"/>
          </p:nvPr>
        </p:nvSpPr>
        <p:spPr/>
        <p:txBody>
          <a:bodyPr/>
          <a:lstStyle/>
          <a:p>
            <a:r>
              <a:rPr lang="de-DE"/>
              <a:t>31.03.2016</a:t>
            </a:r>
            <a:endParaRPr lang="de-AT"/>
          </a:p>
        </p:txBody>
      </p:sp>
      <p:sp>
        <p:nvSpPr>
          <p:cNvPr id="5" name="Fußzeilenplatzhalter 4"/>
          <p:cNvSpPr>
            <a:spLocks noGrp="1"/>
          </p:cNvSpPr>
          <p:nvPr>
            <p:ph type="ftr" sz="quarter" idx="11"/>
          </p:nvPr>
        </p:nvSpPr>
        <p:spPr/>
        <p:txBody>
          <a:bodyPr/>
          <a:lstStyle>
            <a:lvl1pPr>
              <a:defRPr/>
            </a:lvl1pPr>
          </a:lstStyle>
          <a:p>
            <a:r>
              <a:rPr lang="de-AT" dirty="0"/>
              <a:t>VO AOU-Psychologie</a:t>
            </a:r>
          </a:p>
        </p:txBody>
      </p:sp>
      <p:sp>
        <p:nvSpPr>
          <p:cNvPr id="6" name="Foliennummernplatzhalter 5"/>
          <p:cNvSpPr>
            <a:spLocks noGrp="1"/>
          </p:cNvSpPr>
          <p:nvPr>
            <p:ph type="sldNum" sz="quarter" idx="12"/>
          </p:nvPr>
        </p:nvSpPr>
        <p:spPr/>
        <p:txBody>
          <a:bodyPr/>
          <a:lstStyle/>
          <a:p>
            <a:fld id="{C82DBB10-97E5-4422-9B54-1C4DAFC5202C}" type="slidenum">
              <a:rPr lang="de-AT" smtClean="0"/>
              <a:t>‹Nr.›</a:t>
            </a:fld>
            <a:endParaRPr lang="de-AT"/>
          </a:p>
        </p:txBody>
      </p:sp>
    </p:spTree>
    <p:extLst>
      <p:ext uri="{BB962C8B-B14F-4D97-AF65-F5344CB8AC3E}">
        <p14:creationId xmlns:p14="http://schemas.microsoft.com/office/powerpoint/2010/main" val="2677123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838200" y="391886"/>
            <a:ext cx="10515600" cy="757646"/>
          </a:xfrm>
        </p:spPr>
        <p:txBody>
          <a:bodyPr>
            <a:normAutofit/>
          </a:bodyPr>
          <a:lstStyle>
            <a:lvl1pPr>
              <a:defRPr sz="3200" b="1">
                <a:solidFill>
                  <a:schemeClr val="bg2">
                    <a:lumMod val="50000"/>
                  </a:schemeClr>
                </a:solidFill>
                <a:latin typeface="+mj-lt"/>
                <a:ea typeface="Meiryo" panose="020B0604030504040204" pitchFamily="34" charset="-128"/>
                <a:cs typeface="Meiryo" panose="020B0604030504040204" pitchFamily="34" charset="-128"/>
              </a:defRPr>
            </a:lvl1pPr>
          </a:lstStyle>
          <a:p>
            <a:endParaRPr lang="de-AT" dirty="0"/>
          </a:p>
        </p:txBody>
      </p:sp>
      <p:sp>
        <p:nvSpPr>
          <p:cNvPr id="3" name="Inhaltsplatzhalter 2"/>
          <p:cNvSpPr>
            <a:spLocks noGrp="1"/>
          </p:cNvSpPr>
          <p:nvPr>
            <p:ph idx="1"/>
          </p:nvPr>
        </p:nvSpPr>
        <p:spPr>
          <a:xfrm>
            <a:off x="838200" y="1436914"/>
            <a:ext cx="10515600" cy="4740049"/>
          </a:xfrm>
        </p:spPr>
        <p:txBody>
          <a:bodyPr/>
          <a:lstStyle>
            <a:lvl1pPr marL="0" indent="0">
              <a:lnSpc>
                <a:spcPct val="150000"/>
              </a:lnSpc>
              <a:buFontTx/>
              <a:buNone/>
              <a:defRPr>
                <a:solidFill>
                  <a:schemeClr val="bg2">
                    <a:lumMod val="50000"/>
                  </a:schemeClr>
                </a:solidFill>
              </a:defRPr>
            </a:lvl1pPr>
            <a:lvl2pPr>
              <a:lnSpc>
                <a:spcPct val="150000"/>
              </a:lnSpc>
              <a:defRPr/>
            </a:lvl2pPr>
            <a:lvl3pPr>
              <a:lnSpc>
                <a:spcPct val="150000"/>
              </a:lnSpc>
              <a:defRPr/>
            </a:lvl3pPr>
            <a:lvl4pPr>
              <a:lnSpc>
                <a:spcPct val="150000"/>
              </a:lnSpc>
              <a:defRPr/>
            </a:lvl4pPr>
            <a:lvl5pPr>
              <a:lnSpc>
                <a:spcPct val="150000"/>
              </a:lnSpc>
              <a:defRPr/>
            </a:lvl5p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de-AT" dirty="0"/>
          </a:p>
        </p:txBody>
      </p:sp>
      <p:sp>
        <p:nvSpPr>
          <p:cNvPr id="4" name="Datumsplatzhalter 3"/>
          <p:cNvSpPr>
            <a:spLocks noGrp="1"/>
          </p:cNvSpPr>
          <p:nvPr>
            <p:ph type="dt" sz="half" idx="10"/>
          </p:nvPr>
        </p:nvSpPr>
        <p:spPr/>
        <p:txBody>
          <a:bodyPr/>
          <a:lstStyle>
            <a:lvl1pPr>
              <a:defRPr/>
            </a:lvl1pPr>
          </a:lstStyle>
          <a:p>
            <a:r>
              <a:rPr lang="de-DE" dirty="0"/>
              <a:t>31.03.2016</a:t>
            </a:r>
            <a:endParaRPr lang="de-AT" dirty="0"/>
          </a:p>
        </p:txBody>
      </p:sp>
      <p:sp>
        <p:nvSpPr>
          <p:cNvPr id="6" name="Foliennummernplatzhalter 5"/>
          <p:cNvSpPr>
            <a:spLocks noGrp="1"/>
          </p:cNvSpPr>
          <p:nvPr>
            <p:ph type="sldNum" sz="quarter" idx="12"/>
          </p:nvPr>
        </p:nvSpPr>
        <p:spPr/>
        <p:txBody>
          <a:bodyPr/>
          <a:lstStyle/>
          <a:p>
            <a:fld id="{C82DBB10-97E5-4422-9B54-1C4DAFC5202C}" type="slidenum">
              <a:rPr lang="de-AT" smtClean="0"/>
              <a:t>‹Nr.›</a:t>
            </a:fld>
            <a:endParaRPr lang="de-AT" dirty="0"/>
          </a:p>
        </p:txBody>
      </p:sp>
      <p:cxnSp>
        <p:nvCxnSpPr>
          <p:cNvPr id="8" name="Gerader Verbinder 7"/>
          <p:cNvCxnSpPr/>
          <p:nvPr userDrawn="1"/>
        </p:nvCxnSpPr>
        <p:spPr>
          <a:xfrm>
            <a:off x="0" y="1047600"/>
            <a:ext cx="10091651" cy="0"/>
          </a:xfrm>
          <a:prstGeom prst="line">
            <a:avLst/>
          </a:prstGeom>
          <a:ln w="50800">
            <a:solidFill>
              <a:schemeClr val="bg2">
                <a:lumMod val="25000"/>
                <a:alpha val="60000"/>
              </a:schemeClr>
            </a:solidFill>
          </a:ln>
        </p:spPr>
        <p:style>
          <a:lnRef idx="1">
            <a:schemeClr val="dk1"/>
          </a:lnRef>
          <a:fillRef idx="0">
            <a:schemeClr val="dk1"/>
          </a:fillRef>
          <a:effectRef idx="0">
            <a:schemeClr val="dk1"/>
          </a:effectRef>
          <a:fontRef idx="minor">
            <a:schemeClr val="tx1"/>
          </a:fontRef>
        </p:style>
      </p:cxnSp>
      <p:sp>
        <p:nvSpPr>
          <p:cNvPr id="5" name="Fußzeilenplatzhalter 4"/>
          <p:cNvSpPr>
            <a:spLocks noGrp="1"/>
          </p:cNvSpPr>
          <p:nvPr>
            <p:ph type="ftr" sz="quarter" idx="11"/>
          </p:nvPr>
        </p:nvSpPr>
        <p:spPr/>
        <p:txBody>
          <a:bodyPr/>
          <a:lstStyle>
            <a:lvl1pPr>
              <a:defRPr sz="1400"/>
            </a:lvl1pPr>
          </a:lstStyle>
          <a:p>
            <a:r>
              <a:rPr lang="de-DE" dirty="0"/>
              <a:t>Bettina Kubicek</a:t>
            </a:r>
            <a:endParaRPr lang="de-AT" dirty="0"/>
          </a:p>
        </p:txBody>
      </p:sp>
    </p:spTree>
    <p:extLst>
      <p:ext uri="{BB962C8B-B14F-4D97-AF65-F5344CB8AC3E}">
        <p14:creationId xmlns:p14="http://schemas.microsoft.com/office/powerpoint/2010/main" val="79876954"/>
      </p:ext>
    </p:extLst>
  </p:cSld>
  <p:clrMapOvr>
    <a:masterClrMapping/>
  </p:clrMapOvr>
  <p:extLst mod="1">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a:t>Titelmasterformat durch Klicken bearbeiten</a:t>
            </a:r>
            <a:endParaRPr lang="de-AT"/>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r>
              <a:rPr lang="de-DE"/>
              <a:t>31.03.2016</a:t>
            </a:r>
            <a:endParaRPr lang="de-AT"/>
          </a:p>
        </p:txBody>
      </p:sp>
      <p:sp>
        <p:nvSpPr>
          <p:cNvPr id="5" name="Fußzeilenplatzhalter 4"/>
          <p:cNvSpPr>
            <a:spLocks noGrp="1"/>
          </p:cNvSpPr>
          <p:nvPr>
            <p:ph type="ftr" sz="quarter" idx="11"/>
          </p:nvPr>
        </p:nvSpPr>
        <p:spPr/>
        <p:txBody>
          <a:bodyPr/>
          <a:lstStyle/>
          <a:p>
            <a:r>
              <a:rPr lang="de-AT" dirty="0"/>
              <a:t>Bettina Kubicek</a:t>
            </a:r>
          </a:p>
        </p:txBody>
      </p:sp>
      <p:sp>
        <p:nvSpPr>
          <p:cNvPr id="6" name="Foliennummernplatzhalter 5"/>
          <p:cNvSpPr>
            <a:spLocks noGrp="1"/>
          </p:cNvSpPr>
          <p:nvPr>
            <p:ph type="sldNum" sz="quarter" idx="12"/>
          </p:nvPr>
        </p:nvSpPr>
        <p:spPr/>
        <p:txBody>
          <a:bodyPr/>
          <a:lstStyle/>
          <a:p>
            <a:fld id="{C82DBB10-97E5-4422-9B54-1C4DAFC5202C}" type="slidenum">
              <a:rPr lang="de-AT" smtClean="0"/>
              <a:t>‹Nr.›</a:t>
            </a:fld>
            <a:endParaRPr lang="de-AT"/>
          </a:p>
        </p:txBody>
      </p:sp>
    </p:spTree>
    <p:extLst>
      <p:ext uri="{BB962C8B-B14F-4D97-AF65-F5344CB8AC3E}">
        <p14:creationId xmlns:p14="http://schemas.microsoft.com/office/powerpoint/2010/main" val="38854663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Zwei Inhalte">
    <p:spTree>
      <p:nvGrpSpPr>
        <p:cNvPr id="1" name=""/>
        <p:cNvGrpSpPr/>
        <p:nvPr/>
      </p:nvGrpSpPr>
      <p:grpSpPr>
        <a:xfrm>
          <a:off x="0" y="0"/>
          <a:ext cx="0" cy="0"/>
          <a:chOff x="0" y="0"/>
          <a:chExt cx="0" cy="0"/>
        </a:xfrm>
      </p:grpSpPr>
      <p:sp>
        <p:nvSpPr>
          <p:cNvPr id="3" name="Inhaltsplatzhalter 2"/>
          <p:cNvSpPr>
            <a:spLocks noGrp="1"/>
          </p:cNvSpPr>
          <p:nvPr>
            <p:ph sz="half" idx="1"/>
          </p:nvPr>
        </p:nvSpPr>
        <p:spPr>
          <a:xfrm>
            <a:off x="838200" y="1436914"/>
            <a:ext cx="5181600" cy="4740049"/>
          </a:xfrm>
        </p:spPr>
        <p:txBody>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de-AT" dirty="0"/>
          </a:p>
        </p:txBody>
      </p:sp>
      <p:sp>
        <p:nvSpPr>
          <p:cNvPr id="4" name="Inhaltsplatzhalter 3"/>
          <p:cNvSpPr>
            <a:spLocks noGrp="1"/>
          </p:cNvSpPr>
          <p:nvPr>
            <p:ph sz="half" idx="2"/>
          </p:nvPr>
        </p:nvSpPr>
        <p:spPr>
          <a:xfrm>
            <a:off x="6172200" y="1436914"/>
            <a:ext cx="5181600" cy="4740049"/>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Datumsplatzhalter 4"/>
          <p:cNvSpPr>
            <a:spLocks noGrp="1"/>
          </p:cNvSpPr>
          <p:nvPr>
            <p:ph type="dt" sz="half" idx="10"/>
          </p:nvPr>
        </p:nvSpPr>
        <p:spPr/>
        <p:txBody>
          <a:bodyPr/>
          <a:lstStyle/>
          <a:p>
            <a:r>
              <a:rPr lang="de-DE"/>
              <a:t>31.03.2016</a:t>
            </a:r>
            <a:endParaRPr lang="de-AT"/>
          </a:p>
        </p:txBody>
      </p:sp>
      <p:sp>
        <p:nvSpPr>
          <p:cNvPr id="6" name="Fußzeilenplatzhalter 5"/>
          <p:cNvSpPr>
            <a:spLocks noGrp="1"/>
          </p:cNvSpPr>
          <p:nvPr>
            <p:ph type="ftr" sz="quarter" idx="11"/>
          </p:nvPr>
        </p:nvSpPr>
        <p:spPr/>
        <p:txBody>
          <a:bodyPr/>
          <a:lstStyle>
            <a:lvl1pPr>
              <a:defRPr/>
            </a:lvl1pPr>
          </a:lstStyle>
          <a:p>
            <a:r>
              <a:rPr lang="de-AT" dirty="0"/>
              <a:t>VO AOU-Psychologie</a:t>
            </a:r>
          </a:p>
        </p:txBody>
      </p:sp>
      <p:sp>
        <p:nvSpPr>
          <p:cNvPr id="7" name="Foliennummernplatzhalter 6"/>
          <p:cNvSpPr>
            <a:spLocks noGrp="1"/>
          </p:cNvSpPr>
          <p:nvPr>
            <p:ph type="sldNum" sz="quarter" idx="12"/>
          </p:nvPr>
        </p:nvSpPr>
        <p:spPr/>
        <p:txBody>
          <a:bodyPr/>
          <a:lstStyle/>
          <a:p>
            <a:fld id="{C82DBB10-97E5-4422-9B54-1C4DAFC5202C}" type="slidenum">
              <a:rPr lang="de-AT" smtClean="0"/>
              <a:t>‹Nr.›</a:t>
            </a:fld>
            <a:endParaRPr lang="de-AT"/>
          </a:p>
        </p:txBody>
      </p:sp>
      <p:cxnSp>
        <p:nvCxnSpPr>
          <p:cNvPr id="8" name="Gerader Verbinder 7"/>
          <p:cNvCxnSpPr/>
          <p:nvPr userDrawn="1"/>
        </p:nvCxnSpPr>
        <p:spPr>
          <a:xfrm>
            <a:off x="0" y="1047600"/>
            <a:ext cx="10080000" cy="0"/>
          </a:xfrm>
          <a:prstGeom prst="line">
            <a:avLst/>
          </a:prstGeom>
          <a:ln w="50800">
            <a:solidFill>
              <a:schemeClr val="bg2">
                <a:lumMod val="50000"/>
              </a:schemeClr>
            </a:solidFill>
          </a:ln>
        </p:spPr>
        <p:style>
          <a:lnRef idx="1">
            <a:schemeClr val="dk1"/>
          </a:lnRef>
          <a:fillRef idx="0">
            <a:schemeClr val="dk1"/>
          </a:fillRef>
          <a:effectRef idx="0">
            <a:schemeClr val="dk1"/>
          </a:effectRef>
          <a:fontRef idx="minor">
            <a:schemeClr val="tx1"/>
          </a:fontRef>
        </p:style>
      </p:cxnSp>
      <p:sp>
        <p:nvSpPr>
          <p:cNvPr id="9" name="Titel 1"/>
          <p:cNvSpPr>
            <a:spLocks noGrp="1"/>
          </p:cNvSpPr>
          <p:nvPr>
            <p:ph type="title"/>
          </p:nvPr>
        </p:nvSpPr>
        <p:spPr>
          <a:xfrm>
            <a:off x="838200" y="391886"/>
            <a:ext cx="10515600" cy="757646"/>
          </a:xfrm>
        </p:spPr>
        <p:txBody>
          <a:bodyPr>
            <a:normAutofit/>
          </a:bodyPr>
          <a:lstStyle>
            <a:lvl1pPr>
              <a:defRPr sz="3200" b="1">
                <a:solidFill>
                  <a:schemeClr val="bg2">
                    <a:lumMod val="50000"/>
                  </a:schemeClr>
                </a:solidFill>
                <a:latin typeface="+mj-lt"/>
                <a:ea typeface="Meiryo" panose="020B0604030504040204" pitchFamily="34" charset="-128"/>
                <a:cs typeface="Meiryo" panose="020B0604030504040204" pitchFamily="34" charset="-128"/>
              </a:defRPr>
            </a:lvl1pPr>
          </a:lstStyle>
          <a:p>
            <a:endParaRPr lang="de-AT" dirty="0"/>
          </a:p>
        </p:txBody>
      </p:sp>
    </p:spTree>
    <p:extLst>
      <p:ext uri="{BB962C8B-B14F-4D97-AF65-F5344CB8AC3E}">
        <p14:creationId xmlns:p14="http://schemas.microsoft.com/office/powerpoint/2010/main" val="19453151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a:t>Titelmasterformat durch Klicken bearbeiten</a:t>
            </a:r>
            <a:endParaRPr lang="de-AT"/>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839788" y="2505075"/>
            <a:ext cx="5157787"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7" name="Datumsplatzhalter 6"/>
          <p:cNvSpPr>
            <a:spLocks noGrp="1"/>
          </p:cNvSpPr>
          <p:nvPr>
            <p:ph type="dt" sz="half" idx="10"/>
          </p:nvPr>
        </p:nvSpPr>
        <p:spPr/>
        <p:txBody>
          <a:bodyPr/>
          <a:lstStyle/>
          <a:p>
            <a:r>
              <a:rPr lang="de-DE"/>
              <a:t>31.03.2016</a:t>
            </a:r>
            <a:endParaRPr lang="de-AT"/>
          </a:p>
        </p:txBody>
      </p:sp>
      <p:sp>
        <p:nvSpPr>
          <p:cNvPr id="8" name="Fußzeilenplatzhalter 7"/>
          <p:cNvSpPr>
            <a:spLocks noGrp="1"/>
          </p:cNvSpPr>
          <p:nvPr>
            <p:ph type="ftr" sz="quarter" idx="11"/>
          </p:nvPr>
        </p:nvSpPr>
        <p:spPr/>
        <p:txBody>
          <a:bodyPr/>
          <a:lstStyle>
            <a:lvl1pPr>
              <a:defRPr/>
            </a:lvl1pPr>
          </a:lstStyle>
          <a:p>
            <a:r>
              <a:rPr lang="de-AT" dirty="0"/>
              <a:t>VO AOU-Psychologie</a:t>
            </a:r>
          </a:p>
        </p:txBody>
      </p:sp>
      <p:sp>
        <p:nvSpPr>
          <p:cNvPr id="9" name="Foliennummernplatzhalter 8"/>
          <p:cNvSpPr>
            <a:spLocks noGrp="1"/>
          </p:cNvSpPr>
          <p:nvPr>
            <p:ph type="sldNum" sz="quarter" idx="12"/>
          </p:nvPr>
        </p:nvSpPr>
        <p:spPr/>
        <p:txBody>
          <a:bodyPr/>
          <a:lstStyle/>
          <a:p>
            <a:fld id="{C82DBB10-97E5-4422-9B54-1C4DAFC5202C}" type="slidenum">
              <a:rPr lang="de-AT" smtClean="0"/>
              <a:t>‹Nr.›</a:t>
            </a:fld>
            <a:endParaRPr lang="de-AT"/>
          </a:p>
        </p:txBody>
      </p:sp>
    </p:spTree>
    <p:extLst>
      <p:ext uri="{BB962C8B-B14F-4D97-AF65-F5344CB8AC3E}">
        <p14:creationId xmlns:p14="http://schemas.microsoft.com/office/powerpoint/2010/main" val="8216576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Datumsplatzhalter 2"/>
          <p:cNvSpPr>
            <a:spLocks noGrp="1"/>
          </p:cNvSpPr>
          <p:nvPr>
            <p:ph type="dt" sz="half" idx="10"/>
          </p:nvPr>
        </p:nvSpPr>
        <p:spPr/>
        <p:txBody>
          <a:bodyPr/>
          <a:lstStyle/>
          <a:p>
            <a:r>
              <a:rPr lang="de-DE"/>
              <a:t>31.03.2016</a:t>
            </a:r>
            <a:endParaRPr lang="de-AT"/>
          </a:p>
        </p:txBody>
      </p:sp>
      <p:sp>
        <p:nvSpPr>
          <p:cNvPr id="4" name="Fußzeilenplatzhalter 3"/>
          <p:cNvSpPr>
            <a:spLocks noGrp="1"/>
          </p:cNvSpPr>
          <p:nvPr>
            <p:ph type="ftr" sz="quarter" idx="11"/>
          </p:nvPr>
        </p:nvSpPr>
        <p:spPr/>
        <p:txBody>
          <a:bodyPr/>
          <a:lstStyle>
            <a:lvl1pPr>
              <a:defRPr/>
            </a:lvl1pPr>
          </a:lstStyle>
          <a:p>
            <a:r>
              <a:rPr lang="de-AT" dirty="0"/>
              <a:t>VO AOU-Psychologie</a:t>
            </a:r>
          </a:p>
        </p:txBody>
      </p:sp>
      <p:sp>
        <p:nvSpPr>
          <p:cNvPr id="5" name="Foliennummernplatzhalter 4"/>
          <p:cNvSpPr>
            <a:spLocks noGrp="1"/>
          </p:cNvSpPr>
          <p:nvPr>
            <p:ph type="sldNum" sz="quarter" idx="12"/>
          </p:nvPr>
        </p:nvSpPr>
        <p:spPr/>
        <p:txBody>
          <a:bodyPr/>
          <a:lstStyle/>
          <a:p>
            <a:fld id="{C82DBB10-97E5-4422-9B54-1C4DAFC5202C}" type="slidenum">
              <a:rPr lang="de-AT" smtClean="0"/>
              <a:t>‹Nr.›</a:t>
            </a:fld>
            <a:endParaRPr lang="de-AT"/>
          </a:p>
        </p:txBody>
      </p:sp>
    </p:spTree>
    <p:extLst>
      <p:ext uri="{BB962C8B-B14F-4D97-AF65-F5344CB8AC3E}">
        <p14:creationId xmlns:p14="http://schemas.microsoft.com/office/powerpoint/2010/main" val="17564403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r>
              <a:rPr lang="de-DE"/>
              <a:t>31.03.2016</a:t>
            </a:r>
            <a:endParaRPr lang="de-AT"/>
          </a:p>
        </p:txBody>
      </p:sp>
      <p:sp>
        <p:nvSpPr>
          <p:cNvPr id="3" name="Fußzeilenplatzhalter 2"/>
          <p:cNvSpPr>
            <a:spLocks noGrp="1"/>
          </p:cNvSpPr>
          <p:nvPr>
            <p:ph type="ftr" sz="quarter" idx="11"/>
          </p:nvPr>
        </p:nvSpPr>
        <p:spPr/>
        <p:txBody>
          <a:bodyPr/>
          <a:lstStyle>
            <a:lvl1pPr>
              <a:defRPr/>
            </a:lvl1pPr>
          </a:lstStyle>
          <a:p>
            <a:r>
              <a:rPr lang="de-AT" dirty="0"/>
              <a:t>VO AOU-Psychologie</a:t>
            </a:r>
          </a:p>
        </p:txBody>
      </p:sp>
      <p:sp>
        <p:nvSpPr>
          <p:cNvPr id="4" name="Foliennummernplatzhalter 3"/>
          <p:cNvSpPr>
            <a:spLocks noGrp="1"/>
          </p:cNvSpPr>
          <p:nvPr>
            <p:ph type="sldNum" sz="quarter" idx="12"/>
          </p:nvPr>
        </p:nvSpPr>
        <p:spPr/>
        <p:txBody>
          <a:bodyPr/>
          <a:lstStyle/>
          <a:p>
            <a:fld id="{C82DBB10-97E5-4422-9B54-1C4DAFC5202C}" type="slidenum">
              <a:rPr lang="de-AT" smtClean="0"/>
              <a:t>‹Nr.›</a:t>
            </a:fld>
            <a:endParaRPr lang="de-AT"/>
          </a:p>
        </p:txBody>
      </p:sp>
    </p:spTree>
    <p:extLst>
      <p:ext uri="{BB962C8B-B14F-4D97-AF65-F5344CB8AC3E}">
        <p14:creationId xmlns:p14="http://schemas.microsoft.com/office/powerpoint/2010/main" val="37348163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endParaRPr lang="de-AT"/>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4"/>
          <p:cNvSpPr>
            <a:spLocks noGrp="1"/>
          </p:cNvSpPr>
          <p:nvPr>
            <p:ph type="dt" sz="half" idx="10"/>
          </p:nvPr>
        </p:nvSpPr>
        <p:spPr/>
        <p:txBody>
          <a:bodyPr/>
          <a:lstStyle/>
          <a:p>
            <a:r>
              <a:rPr lang="de-DE"/>
              <a:t>31.03.2016</a:t>
            </a:r>
            <a:endParaRPr lang="de-AT"/>
          </a:p>
        </p:txBody>
      </p:sp>
      <p:sp>
        <p:nvSpPr>
          <p:cNvPr id="6" name="Fußzeilenplatzhalter 5"/>
          <p:cNvSpPr>
            <a:spLocks noGrp="1"/>
          </p:cNvSpPr>
          <p:nvPr>
            <p:ph type="ftr" sz="quarter" idx="11"/>
          </p:nvPr>
        </p:nvSpPr>
        <p:spPr/>
        <p:txBody>
          <a:bodyPr/>
          <a:lstStyle>
            <a:lvl1pPr>
              <a:defRPr/>
            </a:lvl1pPr>
          </a:lstStyle>
          <a:p>
            <a:r>
              <a:rPr lang="de-AT" dirty="0"/>
              <a:t>VO AOU-Psychologie</a:t>
            </a:r>
          </a:p>
        </p:txBody>
      </p:sp>
      <p:sp>
        <p:nvSpPr>
          <p:cNvPr id="7" name="Foliennummernplatzhalter 6"/>
          <p:cNvSpPr>
            <a:spLocks noGrp="1"/>
          </p:cNvSpPr>
          <p:nvPr>
            <p:ph type="sldNum" sz="quarter" idx="12"/>
          </p:nvPr>
        </p:nvSpPr>
        <p:spPr/>
        <p:txBody>
          <a:bodyPr/>
          <a:lstStyle/>
          <a:p>
            <a:fld id="{C82DBB10-97E5-4422-9B54-1C4DAFC5202C}" type="slidenum">
              <a:rPr lang="de-AT" smtClean="0"/>
              <a:t>‹Nr.›</a:t>
            </a:fld>
            <a:endParaRPr lang="de-AT"/>
          </a:p>
        </p:txBody>
      </p:sp>
    </p:spTree>
    <p:extLst>
      <p:ext uri="{BB962C8B-B14F-4D97-AF65-F5344CB8AC3E}">
        <p14:creationId xmlns:p14="http://schemas.microsoft.com/office/powerpoint/2010/main" val="12930349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endParaRPr lang="de-AT"/>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AT"/>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4"/>
          <p:cNvSpPr>
            <a:spLocks noGrp="1"/>
          </p:cNvSpPr>
          <p:nvPr>
            <p:ph type="dt" sz="half" idx="10"/>
          </p:nvPr>
        </p:nvSpPr>
        <p:spPr/>
        <p:txBody>
          <a:bodyPr/>
          <a:lstStyle/>
          <a:p>
            <a:r>
              <a:rPr lang="de-DE"/>
              <a:t>31.03.2016</a:t>
            </a:r>
            <a:endParaRPr lang="de-AT"/>
          </a:p>
        </p:txBody>
      </p:sp>
      <p:sp>
        <p:nvSpPr>
          <p:cNvPr id="6" name="Fußzeilenplatzhalter 5"/>
          <p:cNvSpPr>
            <a:spLocks noGrp="1"/>
          </p:cNvSpPr>
          <p:nvPr>
            <p:ph type="ftr" sz="quarter" idx="11"/>
          </p:nvPr>
        </p:nvSpPr>
        <p:spPr/>
        <p:txBody>
          <a:bodyPr/>
          <a:lstStyle>
            <a:lvl1pPr>
              <a:defRPr/>
            </a:lvl1pPr>
          </a:lstStyle>
          <a:p>
            <a:r>
              <a:rPr lang="de-AT" dirty="0"/>
              <a:t>VO AOU-Psychologie</a:t>
            </a:r>
          </a:p>
        </p:txBody>
      </p:sp>
      <p:sp>
        <p:nvSpPr>
          <p:cNvPr id="7" name="Foliennummernplatzhalter 6"/>
          <p:cNvSpPr>
            <a:spLocks noGrp="1"/>
          </p:cNvSpPr>
          <p:nvPr>
            <p:ph type="sldNum" sz="quarter" idx="12"/>
          </p:nvPr>
        </p:nvSpPr>
        <p:spPr/>
        <p:txBody>
          <a:bodyPr/>
          <a:lstStyle/>
          <a:p>
            <a:fld id="{C82DBB10-97E5-4422-9B54-1C4DAFC5202C}" type="slidenum">
              <a:rPr lang="de-AT" smtClean="0"/>
              <a:t>‹Nr.›</a:t>
            </a:fld>
            <a:endParaRPr lang="de-AT"/>
          </a:p>
        </p:txBody>
      </p:sp>
    </p:spTree>
    <p:extLst>
      <p:ext uri="{BB962C8B-B14F-4D97-AF65-F5344CB8AC3E}">
        <p14:creationId xmlns:p14="http://schemas.microsoft.com/office/powerpoint/2010/main" val="4261528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endParaRPr lang="de-AT"/>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dirty="0"/>
              <a:t>Textmasterformat bearbeiten</a:t>
            </a:r>
          </a:p>
          <a:p>
            <a:pPr lvl="1"/>
            <a:r>
              <a:rPr lang="de-DE" dirty="0"/>
              <a:t>Zweite Ebene</a:t>
            </a:r>
          </a:p>
          <a:p>
            <a:pPr lvl="2"/>
            <a:r>
              <a:rPr lang="de-DE" dirty="0"/>
              <a:t>Dritte Ebene</a:t>
            </a:r>
          </a:p>
          <a:p>
            <a:pPr lvl="3"/>
            <a:r>
              <a:rPr lang="de-DE" dirty="0"/>
              <a:t>Vierte Ebene</a:t>
            </a:r>
          </a:p>
          <a:p>
            <a:pPr lvl="4"/>
            <a:r>
              <a:rPr lang="de-DE" dirty="0"/>
              <a:t>Fünfte Ebene</a:t>
            </a:r>
            <a:endParaRPr lang="de-AT" dirty="0"/>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400">
                <a:solidFill>
                  <a:schemeClr val="bg2">
                    <a:lumMod val="50000"/>
                  </a:schemeClr>
                </a:solidFill>
              </a:defRPr>
            </a:lvl1pPr>
          </a:lstStyle>
          <a:p>
            <a:r>
              <a:rPr lang="de-DE"/>
              <a:t>31.03.2016</a:t>
            </a:r>
            <a:endParaRPr lang="de-AT" dirty="0"/>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400">
                <a:solidFill>
                  <a:schemeClr val="bg2">
                    <a:lumMod val="50000"/>
                  </a:schemeClr>
                </a:solidFill>
              </a:defRPr>
            </a:lvl1pPr>
          </a:lstStyle>
          <a:p>
            <a:r>
              <a:rPr lang="de-DE" dirty="0"/>
              <a:t>Bettina Kubicek</a:t>
            </a:r>
            <a:endParaRPr lang="de-AT" dirty="0"/>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2DBB10-97E5-4422-9B54-1C4DAFC5202C}" type="slidenum">
              <a:rPr lang="de-AT" smtClean="0"/>
              <a:pPr/>
              <a:t>‹Nr.›</a:t>
            </a:fld>
            <a:endParaRPr lang="de-AT" dirty="0"/>
          </a:p>
        </p:txBody>
      </p:sp>
      <p:pic>
        <p:nvPicPr>
          <p:cNvPr id="13" name="Grafik 12"/>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10987790" y="0"/>
            <a:ext cx="1204210" cy="1029052"/>
          </a:xfrm>
          <a:prstGeom prst="rect">
            <a:avLst/>
          </a:prstGeom>
        </p:spPr>
      </p:pic>
    </p:spTree>
    <p:extLst>
      <p:ext uri="{BB962C8B-B14F-4D97-AF65-F5344CB8AC3E}">
        <p14:creationId xmlns:p14="http://schemas.microsoft.com/office/powerpoint/2010/main" val="2298052897"/>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50000"/>
        </a:lnSpc>
        <a:spcBef>
          <a:spcPts val="1000"/>
        </a:spcBef>
        <a:buFont typeface="Arial" panose="020B0604020202020204" pitchFamily="34" charset="0"/>
        <a:buChar char="•"/>
        <a:defRPr sz="2800" b="1" kern="1200">
          <a:solidFill>
            <a:schemeClr val="accent1">
              <a:lumMod val="75000"/>
            </a:schemeClr>
          </a:solidFill>
          <a:latin typeface="+mn-lt"/>
          <a:ea typeface="+mn-ea"/>
          <a:cs typeface="+mn-cs"/>
        </a:defRPr>
      </a:lvl1pPr>
      <a:lvl2pPr marL="685800" indent="-228600" algn="l" defTabSz="914400" rtl="0" eaLnBrk="1" latinLnBrk="0" hangingPunct="1">
        <a:lnSpc>
          <a:spcPct val="15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5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7" Type="http://schemas.openxmlformats.org/officeDocument/2006/relationships/image" Target="../media/image11.sv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svg"/><Relationship Id="rId4" Type="http://schemas.openxmlformats.org/officeDocument/2006/relationships/image" Target="../media/image8.png"/></Relationships>
</file>

<file path=ppt/slides/_rels/slide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3.svg"/></Relationships>
</file>

<file path=ppt/slides/_rels/slide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15.svg"/></Relationships>
</file>

<file path=ppt/slides/_rels/slide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5.svg"/></Relationships>
</file>

<file path=ppt/slides/_rels/slide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2478156" y="1212785"/>
            <a:ext cx="9144000" cy="1894933"/>
          </a:xfrm>
        </p:spPr>
        <p:txBody>
          <a:bodyPr>
            <a:noAutofit/>
          </a:bodyPr>
          <a:lstStyle/>
          <a:p>
            <a:pPr>
              <a:spcAft>
                <a:spcPts val="2400"/>
              </a:spcAft>
            </a:pPr>
            <a:r>
              <a:rPr lang="de-CH" sz="4400" b="1" dirty="0"/>
              <a:t>Zwischen Autonomie und Isolation: </a:t>
            </a:r>
            <a:br>
              <a:rPr lang="de-CH" sz="4400" b="1" dirty="0"/>
            </a:br>
            <a:r>
              <a:rPr lang="de-CH" sz="4400" b="1" dirty="0"/>
              <a:t>Chancen und Gefahren mobiler Arbeit</a:t>
            </a:r>
            <a:endParaRPr lang="de-AT" sz="4400" b="1" dirty="0">
              <a:solidFill>
                <a:schemeClr val="bg2">
                  <a:lumMod val="10000"/>
                </a:schemeClr>
              </a:solidFill>
            </a:endParaRPr>
          </a:p>
        </p:txBody>
      </p:sp>
      <p:sp>
        <p:nvSpPr>
          <p:cNvPr id="3" name="Untertitel 2"/>
          <p:cNvSpPr>
            <a:spLocks noGrp="1"/>
          </p:cNvSpPr>
          <p:nvPr>
            <p:ph type="subTitle" idx="1"/>
          </p:nvPr>
        </p:nvSpPr>
        <p:spPr>
          <a:xfrm>
            <a:off x="3087756" y="4289494"/>
            <a:ext cx="9144000" cy="1655762"/>
          </a:xfrm>
        </p:spPr>
        <p:txBody>
          <a:bodyPr>
            <a:normAutofit/>
          </a:bodyPr>
          <a:lstStyle/>
          <a:p>
            <a:pPr algn="r"/>
            <a:r>
              <a:rPr lang="de-DE" sz="2800" dirty="0">
                <a:solidFill>
                  <a:schemeClr val="bg2">
                    <a:lumMod val="50000"/>
                  </a:schemeClr>
                </a:solidFill>
              </a:rPr>
              <a:t>Univ.-Prof. </a:t>
            </a:r>
            <a:r>
              <a:rPr lang="de-DE" sz="2800" dirty="0" err="1">
                <a:solidFill>
                  <a:schemeClr val="bg2">
                    <a:lumMod val="50000"/>
                  </a:schemeClr>
                </a:solidFill>
              </a:rPr>
              <a:t>MMag</a:t>
            </a:r>
            <a:r>
              <a:rPr lang="de-DE" sz="2800" dirty="0">
                <a:solidFill>
                  <a:schemeClr val="bg2">
                    <a:lumMod val="50000"/>
                  </a:schemeClr>
                </a:solidFill>
              </a:rPr>
              <a:t>. Dr. Bettina Kubicek</a:t>
            </a:r>
          </a:p>
        </p:txBody>
      </p:sp>
    </p:spTree>
    <p:extLst>
      <p:ext uri="{BB962C8B-B14F-4D97-AF65-F5344CB8AC3E}">
        <p14:creationId xmlns:p14="http://schemas.microsoft.com/office/powerpoint/2010/main" val="11608141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91886"/>
            <a:ext cx="10515600" cy="757646"/>
          </a:xfrm>
        </p:spPr>
        <p:txBody>
          <a:bodyPr>
            <a:normAutofit/>
          </a:bodyPr>
          <a:lstStyle/>
          <a:p>
            <a:r>
              <a:rPr lang="de-DE" dirty="0"/>
              <a:t>Mobile Arbeit hat viele Formen</a:t>
            </a:r>
            <a:endParaRPr lang="de-AT" dirty="0"/>
          </a:p>
        </p:txBody>
      </p:sp>
      <p:sp>
        <p:nvSpPr>
          <p:cNvPr id="9" name="Foliennummernplatzhalter 8"/>
          <p:cNvSpPr>
            <a:spLocks noGrp="1"/>
          </p:cNvSpPr>
          <p:nvPr>
            <p:ph type="sldNum" sz="quarter" idx="12"/>
          </p:nvPr>
        </p:nvSpPr>
        <p:spPr>
          <a:xfrm>
            <a:off x="4069976" y="6356350"/>
            <a:ext cx="7283824" cy="501650"/>
          </a:xfrm>
        </p:spPr>
        <p:txBody>
          <a:bodyPr/>
          <a:lstStyle/>
          <a:p>
            <a:r>
              <a:rPr lang="de-AT" dirty="0"/>
              <a:t>				</a:t>
            </a:r>
            <a:fld id="{C82DBB10-97E5-4422-9B54-1C4DAFC5202C}" type="slidenum">
              <a:rPr lang="de-AT" smtClean="0"/>
              <a:t>2</a:t>
            </a:fld>
            <a:endParaRPr lang="de-AT" dirty="0"/>
          </a:p>
        </p:txBody>
      </p:sp>
      <p:pic>
        <p:nvPicPr>
          <p:cNvPr id="12" name="Grafik 11">
            <a:extLst>
              <a:ext uri="{FF2B5EF4-FFF2-40B4-BE49-F238E27FC236}">
                <a16:creationId xmlns:a16="http://schemas.microsoft.com/office/drawing/2014/main" id="{313B314A-4D99-42FE-930E-F07171DAA73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305601" y="2604516"/>
            <a:ext cx="1368000" cy="1368000"/>
          </a:xfrm>
          <a:prstGeom prst="rect">
            <a:avLst/>
          </a:prstGeom>
        </p:spPr>
      </p:pic>
      <p:sp>
        <p:nvSpPr>
          <p:cNvPr id="14" name="Inhaltsplatzhalter 2">
            <a:extLst>
              <a:ext uri="{FF2B5EF4-FFF2-40B4-BE49-F238E27FC236}">
                <a16:creationId xmlns:a16="http://schemas.microsoft.com/office/drawing/2014/main" id="{4BCBEF93-C033-4311-94E6-EE6A33E9A1DB}"/>
              </a:ext>
            </a:extLst>
          </p:cNvPr>
          <p:cNvSpPr txBox="1">
            <a:spLocks/>
          </p:cNvSpPr>
          <p:nvPr/>
        </p:nvSpPr>
        <p:spPr>
          <a:xfrm>
            <a:off x="3130854" y="1952662"/>
            <a:ext cx="5187595" cy="2676930"/>
          </a:xfrm>
          <a:prstGeom prst="rect">
            <a:avLst/>
          </a:prstGeom>
        </p:spPr>
        <p:txBody>
          <a:bodyPr vert="horz" lIns="91440" tIns="45720" rIns="91440" bIns="45720" rtlCol="0">
            <a:normAutofit lnSpcReduction="10000"/>
          </a:bodyPr>
          <a:lstStyle>
            <a:lvl1pPr marL="0" indent="0" algn="l" defTabSz="914400" rtl="0" eaLnBrk="1" latinLnBrk="0" hangingPunct="1">
              <a:lnSpc>
                <a:spcPct val="150000"/>
              </a:lnSpc>
              <a:spcBef>
                <a:spcPts val="1000"/>
              </a:spcBef>
              <a:buFontTx/>
              <a:buNone/>
              <a:defRPr sz="2800" b="1" kern="1200">
                <a:solidFill>
                  <a:schemeClr val="bg2">
                    <a:lumMod val="50000"/>
                  </a:schemeClr>
                </a:solidFill>
                <a:latin typeface="+mn-lt"/>
                <a:ea typeface="+mn-ea"/>
                <a:cs typeface="+mn-cs"/>
              </a:defRPr>
            </a:lvl1pPr>
            <a:lvl2pPr marL="685800" indent="-228600" algn="l" defTabSz="914400" rtl="0" eaLnBrk="1" latinLnBrk="0" hangingPunct="1">
              <a:lnSpc>
                <a:spcPct val="15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5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5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61700" indent="-342900">
              <a:lnSpc>
                <a:spcPct val="130000"/>
              </a:lnSpc>
              <a:spcBef>
                <a:spcPts val="480"/>
              </a:spcBef>
              <a:buClr>
                <a:schemeClr val="bg2">
                  <a:lumMod val="50000"/>
                </a:schemeClr>
              </a:buClr>
              <a:buSzPct val="120000"/>
              <a:buFont typeface="Symbol" panose="05050102010706020507" pitchFamily="18" charset="2"/>
              <a:buChar char="-"/>
            </a:pPr>
            <a:r>
              <a:rPr lang="de-AT" sz="2400" b="0" dirty="0" err="1">
                <a:solidFill>
                  <a:schemeClr val="tx1"/>
                </a:solidFill>
              </a:rPr>
              <a:t>Desksharing</a:t>
            </a:r>
            <a:r>
              <a:rPr lang="de-AT" sz="2400" b="0" dirty="0">
                <a:solidFill>
                  <a:schemeClr val="tx1"/>
                </a:solidFill>
              </a:rPr>
              <a:t>/Hotdesking</a:t>
            </a:r>
          </a:p>
          <a:p>
            <a:pPr marL="461700" indent="-342900">
              <a:lnSpc>
                <a:spcPct val="130000"/>
              </a:lnSpc>
              <a:spcBef>
                <a:spcPts val="480"/>
              </a:spcBef>
              <a:buClr>
                <a:schemeClr val="bg2">
                  <a:lumMod val="50000"/>
                </a:schemeClr>
              </a:buClr>
              <a:buSzPct val="120000"/>
              <a:buFont typeface="Symbol" panose="05050102010706020507" pitchFamily="18" charset="2"/>
              <a:buChar char="-"/>
            </a:pPr>
            <a:r>
              <a:rPr lang="de-AT" sz="2400" b="0" dirty="0">
                <a:solidFill>
                  <a:schemeClr val="tx1"/>
                </a:solidFill>
              </a:rPr>
              <a:t>Aktivitätsbasiertes Arbeiten</a:t>
            </a:r>
          </a:p>
          <a:p>
            <a:pPr marL="461700" indent="-342900">
              <a:lnSpc>
                <a:spcPct val="130000"/>
              </a:lnSpc>
              <a:spcBef>
                <a:spcPts val="480"/>
              </a:spcBef>
              <a:buClr>
                <a:schemeClr val="bg2">
                  <a:lumMod val="50000"/>
                </a:schemeClr>
              </a:buClr>
              <a:buSzPct val="120000"/>
              <a:buFont typeface="Symbol" panose="05050102010706020507" pitchFamily="18" charset="2"/>
              <a:buChar char="-"/>
            </a:pPr>
            <a:r>
              <a:rPr lang="de-AT" sz="2400" b="0" dirty="0">
                <a:solidFill>
                  <a:schemeClr val="tx1"/>
                </a:solidFill>
              </a:rPr>
              <a:t>Satellitenbüros</a:t>
            </a:r>
          </a:p>
          <a:p>
            <a:pPr marL="461700" indent="-342900">
              <a:lnSpc>
                <a:spcPct val="130000"/>
              </a:lnSpc>
              <a:spcBef>
                <a:spcPts val="480"/>
              </a:spcBef>
              <a:buClr>
                <a:schemeClr val="bg2">
                  <a:lumMod val="50000"/>
                </a:schemeClr>
              </a:buClr>
              <a:buSzPct val="120000"/>
              <a:buFont typeface="Symbol" panose="05050102010706020507" pitchFamily="18" charset="2"/>
              <a:buChar char="-"/>
            </a:pPr>
            <a:r>
              <a:rPr lang="de-AT" sz="2400" b="0" dirty="0">
                <a:solidFill>
                  <a:schemeClr val="tx1"/>
                </a:solidFill>
              </a:rPr>
              <a:t>Hoch mobile Arbeit</a:t>
            </a:r>
          </a:p>
          <a:p>
            <a:pPr marL="461700" indent="-342900">
              <a:lnSpc>
                <a:spcPct val="130000"/>
              </a:lnSpc>
              <a:spcBef>
                <a:spcPts val="480"/>
              </a:spcBef>
              <a:buClr>
                <a:schemeClr val="bg2">
                  <a:lumMod val="50000"/>
                </a:schemeClr>
              </a:buClr>
              <a:buSzPct val="120000"/>
              <a:buFont typeface="Symbol" panose="05050102010706020507" pitchFamily="18" charset="2"/>
              <a:buChar char="-"/>
            </a:pPr>
            <a:r>
              <a:rPr lang="de-AT" sz="2400" b="0" dirty="0">
                <a:solidFill>
                  <a:schemeClr val="tx1"/>
                </a:solidFill>
              </a:rPr>
              <a:t>Homeoffice/Telearbeit</a:t>
            </a:r>
          </a:p>
          <a:p>
            <a:pPr marL="461700" indent="-342900">
              <a:lnSpc>
                <a:spcPct val="130000"/>
              </a:lnSpc>
              <a:spcBef>
                <a:spcPts val="480"/>
              </a:spcBef>
              <a:buClr>
                <a:schemeClr val="bg2">
                  <a:lumMod val="50000"/>
                </a:schemeClr>
              </a:buClr>
              <a:buSzPct val="120000"/>
              <a:buFont typeface="Symbol" panose="05050102010706020507" pitchFamily="18" charset="2"/>
              <a:buChar char="-"/>
            </a:pPr>
            <a:endParaRPr lang="de-AT" sz="2400" b="0" dirty="0">
              <a:solidFill>
                <a:schemeClr val="tx1"/>
              </a:solidFill>
            </a:endParaRPr>
          </a:p>
        </p:txBody>
      </p:sp>
    </p:spTree>
    <p:extLst>
      <p:ext uri="{BB962C8B-B14F-4D97-AF65-F5344CB8AC3E}">
        <p14:creationId xmlns:p14="http://schemas.microsoft.com/office/powerpoint/2010/main" val="1721252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91886"/>
            <a:ext cx="10515600" cy="757646"/>
          </a:xfrm>
        </p:spPr>
        <p:txBody>
          <a:bodyPr>
            <a:normAutofit/>
          </a:bodyPr>
          <a:lstStyle/>
          <a:p>
            <a:r>
              <a:rPr lang="de-AT" dirty="0"/>
              <a:t>Chancen und Gefahren von Homeoffice</a:t>
            </a:r>
          </a:p>
        </p:txBody>
      </p:sp>
      <p:sp>
        <p:nvSpPr>
          <p:cNvPr id="9" name="Foliennummernplatzhalter 8"/>
          <p:cNvSpPr>
            <a:spLocks noGrp="1"/>
          </p:cNvSpPr>
          <p:nvPr>
            <p:ph type="sldNum" sz="quarter" idx="12"/>
          </p:nvPr>
        </p:nvSpPr>
        <p:spPr>
          <a:xfrm>
            <a:off x="8610600" y="6356350"/>
            <a:ext cx="2743200" cy="365125"/>
          </a:xfrm>
        </p:spPr>
        <p:txBody>
          <a:bodyPr/>
          <a:lstStyle/>
          <a:p>
            <a:r>
              <a:rPr lang="de-AT" dirty="0"/>
              <a:t> </a:t>
            </a:r>
            <a:fld id="{C82DBB10-97E5-4422-9B54-1C4DAFC5202C}" type="slidenum">
              <a:rPr lang="de-AT" smtClean="0"/>
              <a:t>3</a:t>
            </a:fld>
            <a:endParaRPr lang="de-AT" dirty="0"/>
          </a:p>
        </p:txBody>
      </p:sp>
      <p:sp>
        <p:nvSpPr>
          <p:cNvPr id="15" name="Inhaltsplatzhalter 2">
            <a:extLst>
              <a:ext uri="{FF2B5EF4-FFF2-40B4-BE49-F238E27FC236}">
                <a16:creationId xmlns:a16="http://schemas.microsoft.com/office/drawing/2014/main" id="{B1A2C685-E412-4F8F-A19C-5EF4BB3D6FB0}"/>
              </a:ext>
            </a:extLst>
          </p:cNvPr>
          <p:cNvSpPr>
            <a:spLocks noGrp="1"/>
          </p:cNvSpPr>
          <p:nvPr>
            <p:ph idx="1"/>
          </p:nvPr>
        </p:nvSpPr>
        <p:spPr>
          <a:xfrm>
            <a:off x="3068320" y="2223451"/>
            <a:ext cx="8686800" cy="2748599"/>
          </a:xfrm>
        </p:spPr>
        <p:txBody>
          <a:bodyPr>
            <a:normAutofit/>
          </a:bodyPr>
          <a:lstStyle/>
          <a:p>
            <a:pPr marL="118800">
              <a:lnSpc>
                <a:spcPct val="130000"/>
              </a:lnSpc>
              <a:spcBef>
                <a:spcPts val="480"/>
              </a:spcBef>
              <a:buClr>
                <a:schemeClr val="bg2">
                  <a:lumMod val="50000"/>
                </a:schemeClr>
              </a:buClr>
              <a:buSzPct val="120000"/>
            </a:pPr>
            <a:r>
              <a:rPr lang="de-AT" sz="2400" b="0" dirty="0">
                <a:solidFill>
                  <a:schemeClr val="tx1"/>
                </a:solidFill>
              </a:rPr>
              <a:t>Unternehmen</a:t>
            </a:r>
          </a:p>
          <a:p>
            <a:pPr marL="461700" indent="-342900">
              <a:lnSpc>
                <a:spcPct val="130000"/>
              </a:lnSpc>
              <a:spcBef>
                <a:spcPts val="480"/>
              </a:spcBef>
              <a:buClr>
                <a:schemeClr val="bg2">
                  <a:lumMod val="50000"/>
                </a:schemeClr>
              </a:buClr>
              <a:buSzPct val="120000"/>
              <a:buFont typeface="Symbol" panose="05050102010706020507" pitchFamily="18" charset="2"/>
              <a:buChar char="-"/>
            </a:pPr>
            <a:endParaRPr lang="de-AT" sz="2400" b="0" dirty="0">
              <a:solidFill>
                <a:schemeClr val="tx1"/>
              </a:solidFill>
            </a:endParaRPr>
          </a:p>
          <a:p>
            <a:pPr marL="118800">
              <a:lnSpc>
                <a:spcPct val="130000"/>
              </a:lnSpc>
              <a:spcBef>
                <a:spcPts val="480"/>
              </a:spcBef>
              <a:buClr>
                <a:schemeClr val="bg2">
                  <a:lumMod val="50000"/>
                </a:schemeClr>
              </a:buClr>
              <a:buSzPct val="120000"/>
            </a:pPr>
            <a:r>
              <a:rPr lang="de-AT" sz="2400" b="0" dirty="0">
                <a:solidFill>
                  <a:schemeClr val="tx1"/>
                </a:solidFill>
              </a:rPr>
              <a:t>Arbeitsteams/Führungskräfte</a:t>
            </a:r>
          </a:p>
          <a:p>
            <a:pPr marL="118800">
              <a:lnSpc>
                <a:spcPct val="130000"/>
              </a:lnSpc>
              <a:spcBef>
                <a:spcPts val="480"/>
              </a:spcBef>
              <a:buClr>
                <a:schemeClr val="bg2">
                  <a:lumMod val="50000"/>
                </a:schemeClr>
              </a:buClr>
              <a:buSzPct val="120000"/>
            </a:pPr>
            <a:endParaRPr lang="de-AT" sz="2400" b="0" dirty="0">
              <a:solidFill>
                <a:schemeClr val="tx1"/>
              </a:solidFill>
            </a:endParaRPr>
          </a:p>
          <a:p>
            <a:pPr marL="118800">
              <a:lnSpc>
                <a:spcPct val="130000"/>
              </a:lnSpc>
              <a:spcBef>
                <a:spcPts val="480"/>
              </a:spcBef>
              <a:buClr>
                <a:schemeClr val="bg2">
                  <a:lumMod val="50000"/>
                </a:schemeClr>
              </a:buClr>
              <a:buSzPct val="120000"/>
            </a:pPr>
            <a:r>
              <a:rPr lang="de-AT" sz="2400" b="0" dirty="0" err="1">
                <a:solidFill>
                  <a:schemeClr val="tx1"/>
                </a:solidFill>
              </a:rPr>
              <a:t>Mitarbeiter:innen</a:t>
            </a:r>
            <a:endParaRPr lang="de-AT" sz="2400" b="0" dirty="0">
              <a:solidFill>
                <a:schemeClr val="tx1"/>
              </a:solidFill>
            </a:endParaRPr>
          </a:p>
          <a:p>
            <a:pPr marL="461700" indent="-342900">
              <a:lnSpc>
                <a:spcPct val="130000"/>
              </a:lnSpc>
              <a:spcBef>
                <a:spcPts val="480"/>
              </a:spcBef>
              <a:buClr>
                <a:schemeClr val="bg2">
                  <a:lumMod val="50000"/>
                </a:schemeClr>
              </a:buClr>
              <a:buSzPct val="120000"/>
              <a:buFont typeface="Symbol" panose="05050102010706020507" pitchFamily="18" charset="2"/>
              <a:buChar char="-"/>
            </a:pPr>
            <a:endParaRPr lang="de-AT" sz="2400" b="0" dirty="0">
              <a:solidFill>
                <a:schemeClr val="tx1"/>
              </a:solidFill>
            </a:endParaRPr>
          </a:p>
        </p:txBody>
      </p:sp>
      <p:graphicFrame>
        <p:nvGraphicFramePr>
          <p:cNvPr id="6" name="Diagramm 5">
            <a:extLst>
              <a:ext uri="{FF2B5EF4-FFF2-40B4-BE49-F238E27FC236}">
                <a16:creationId xmlns:a16="http://schemas.microsoft.com/office/drawing/2014/main" id="{EBF29FA7-DC70-4400-9471-D2C50887E6BE}"/>
              </a:ext>
            </a:extLst>
          </p:cNvPr>
          <p:cNvGraphicFramePr/>
          <p:nvPr>
            <p:extLst>
              <p:ext uri="{D42A27DB-BD31-4B8C-83A1-F6EECF244321}">
                <p14:modId xmlns:p14="http://schemas.microsoft.com/office/powerpoint/2010/main" val="138409484"/>
              </p:ext>
            </p:extLst>
          </p:nvPr>
        </p:nvGraphicFramePr>
        <p:xfrm>
          <a:off x="-3114040" y="1573846"/>
          <a:ext cx="7259320" cy="4744720"/>
        </p:xfrm>
        <a:graphic>
          <a:graphicData uri="http://schemas.openxmlformats.org/drawingml/2006/chart">
            <c:chart xmlns:c="http://schemas.openxmlformats.org/drawingml/2006/chart" xmlns:r="http://schemas.openxmlformats.org/officeDocument/2006/relationships" r:id="rId3"/>
          </a:graphicData>
        </a:graphic>
      </p:graphicFrame>
      <p:pic>
        <p:nvPicPr>
          <p:cNvPr id="8" name="Grafik 7" descr="Frau">
            <a:extLst>
              <a:ext uri="{FF2B5EF4-FFF2-40B4-BE49-F238E27FC236}">
                <a16:creationId xmlns:a16="http://schemas.microsoft.com/office/drawing/2014/main" id="{D6E774EF-B263-4194-A7DA-88428B027E0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637665" y="4286250"/>
            <a:ext cx="685800" cy="685800"/>
          </a:xfrm>
          <a:prstGeom prst="rect">
            <a:avLst/>
          </a:prstGeom>
        </p:spPr>
      </p:pic>
      <p:pic>
        <p:nvPicPr>
          <p:cNvPr id="11" name="Grafik 10" descr="Mann">
            <a:extLst>
              <a:ext uri="{FF2B5EF4-FFF2-40B4-BE49-F238E27FC236}">
                <a16:creationId xmlns:a16="http://schemas.microsoft.com/office/drawing/2014/main" id="{D64A3668-8406-4867-9EB7-9092B31B2E3C}"/>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1980565" y="4400550"/>
            <a:ext cx="685800" cy="685800"/>
          </a:xfrm>
          <a:prstGeom prst="rect">
            <a:avLst/>
          </a:prstGeom>
        </p:spPr>
      </p:pic>
    </p:spTree>
    <p:extLst>
      <p:ext uri="{BB962C8B-B14F-4D97-AF65-F5344CB8AC3E}">
        <p14:creationId xmlns:p14="http://schemas.microsoft.com/office/powerpoint/2010/main" val="33458190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91886"/>
            <a:ext cx="10515600" cy="757646"/>
          </a:xfrm>
        </p:spPr>
        <p:txBody>
          <a:bodyPr>
            <a:normAutofit/>
          </a:bodyPr>
          <a:lstStyle/>
          <a:p>
            <a:r>
              <a:rPr lang="de-AT" dirty="0"/>
              <a:t>Chancen von Homeoffice für </a:t>
            </a:r>
            <a:r>
              <a:rPr lang="de-AT" dirty="0" err="1"/>
              <a:t>Mitarbeiter:innen</a:t>
            </a:r>
            <a:endParaRPr lang="de-AT" dirty="0"/>
          </a:p>
        </p:txBody>
      </p:sp>
      <p:sp>
        <p:nvSpPr>
          <p:cNvPr id="9" name="Foliennummernplatzhalter 8"/>
          <p:cNvSpPr>
            <a:spLocks noGrp="1"/>
          </p:cNvSpPr>
          <p:nvPr>
            <p:ph type="sldNum" sz="quarter" idx="12"/>
          </p:nvPr>
        </p:nvSpPr>
        <p:spPr>
          <a:xfrm>
            <a:off x="8610600" y="6356350"/>
            <a:ext cx="2743200" cy="365125"/>
          </a:xfrm>
        </p:spPr>
        <p:txBody>
          <a:bodyPr/>
          <a:lstStyle/>
          <a:p>
            <a:r>
              <a:rPr lang="de-AT" dirty="0"/>
              <a:t> </a:t>
            </a:r>
            <a:fld id="{C82DBB10-97E5-4422-9B54-1C4DAFC5202C}" type="slidenum">
              <a:rPr lang="de-AT" smtClean="0"/>
              <a:t>4</a:t>
            </a:fld>
            <a:endParaRPr lang="de-AT" dirty="0"/>
          </a:p>
        </p:txBody>
      </p:sp>
      <p:sp>
        <p:nvSpPr>
          <p:cNvPr id="12" name="Inhaltsplatzhalter 2">
            <a:extLst>
              <a:ext uri="{FF2B5EF4-FFF2-40B4-BE49-F238E27FC236}">
                <a16:creationId xmlns:a16="http://schemas.microsoft.com/office/drawing/2014/main" id="{39C81571-6281-401D-A5D7-A8AAE694A88D}"/>
              </a:ext>
            </a:extLst>
          </p:cNvPr>
          <p:cNvSpPr>
            <a:spLocks noGrp="1"/>
          </p:cNvSpPr>
          <p:nvPr>
            <p:ph idx="1"/>
          </p:nvPr>
        </p:nvSpPr>
        <p:spPr>
          <a:xfrm>
            <a:off x="3068320" y="1858326"/>
            <a:ext cx="8686800" cy="4744720"/>
          </a:xfrm>
        </p:spPr>
        <p:txBody>
          <a:bodyPr>
            <a:normAutofit/>
          </a:bodyPr>
          <a:lstStyle/>
          <a:p>
            <a:pPr marL="461700" indent="-342900">
              <a:lnSpc>
                <a:spcPct val="130000"/>
              </a:lnSpc>
              <a:spcBef>
                <a:spcPts val="480"/>
              </a:spcBef>
              <a:buClr>
                <a:schemeClr val="bg2">
                  <a:lumMod val="50000"/>
                </a:schemeClr>
              </a:buClr>
              <a:buSzPct val="120000"/>
              <a:buFont typeface="Symbol" panose="05050102010706020507" pitchFamily="18" charset="2"/>
              <a:buChar char="-"/>
            </a:pPr>
            <a:r>
              <a:rPr lang="de-AT" sz="2400" b="0" dirty="0">
                <a:solidFill>
                  <a:schemeClr val="tx1"/>
                </a:solidFill>
              </a:rPr>
              <a:t>Wahrgenommene Autonomie und Flexibilität</a:t>
            </a:r>
          </a:p>
          <a:p>
            <a:pPr marL="461700" indent="-342900">
              <a:lnSpc>
                <a:spcPct val="130000"/>
              </a:lnSpc>
              <a:spcBef>
                <a:spcPts val="480"/>
              </a:spcBef>
              <a:buClr>
                <a:schemeClr val="bg2">
                  <a:lumMod val="50000"/>
                </a:schemeClr>
              </a:buClr>
              <a:buSzPct val="120000"/>
              <a:buFont typeface="Symbol" panose="05050102010706020507" pitchFamily="18" charset="2"/>
              <a:buChar char="-"/>
            </a:pPr>
            <a:r>
              <a:rPr lang="de-AT" sz="2400" b="0" dirty="0">
                <a:solidFill>
                  <a:schemeClr val="tx1"/>
                </a:solidFill>
              </a:rPr>
              <a:t>Kompetenzzuwachs</a:t>
            </a:r>
          </a:p>
          <a:p>
            <a:pPr marL="461700" indent="-342900">
              <a:lnSpc>
                <a:spcPct val="130000"/>
              </a:lnSpc>
              <a:spcBef>
                <a:spcPts val="480"/>
              </a:spcBef>
              <a:buClr>
                <a:schemeClr val="bg2">
                  <a:lumMod val="50000"/>
                </a:schemeClr>
              </a:buClr>
              <a:buSzPct val="120000"/>
              <a:buFont typeface="Symbol" panose="05050102010706020507" pitchFamily="18" charset="2"/>
              <a:buChar char="-"/>
            </a:pPr>
            <a:r>
              <a:rPr lang="de-AT" sz="2400" b="0" dirty="0">
                <a:solidFill>
                  <a:schemeClr val="tx1"/>
                </a:solidFill>
              </a:rPr>
              <a:t>Höheres Wohlbefinden</a:t>
            </a:r>
          </a:p>
          <a:p>
            <a:pPr marL="1147500" lvl="1" indent="-342900">
              <a:lnSpc>
                <a:spcPct val="130000"/>
              </a:lnSpc>
              <a:spcBef>
                <a:spcPts val="480"/>
              </a:spcBef>
              <a:buClr>
                <a:schemeClr val="bg2">
                  <a:lumMod val="50000"/>
                </a:schemeClr>
              </a:buClr>
              <a:buSzPct val="120000"/>
              <a:buFont typeface="Symbol" panose="05050102010706020507" pitchFamily="18" charset="2"/>
              <a:buChar char="-"/>
            </a:pPr>
            <a:r>
              <a:rPr lang="de-AT" sz="2000" dirty="0"/>
              <a:t>Weniger Müdigkeit</a:t>
            </a:r>
          </a:p>
          <a:p>
            <a:pPr marL="1147500" lvl="1" indent="-342900">
              <a:lnSpc>
                <a:spcPct val="130000"/>
              </a:lnSpc>
              <a:spcBef>
                <a:spcPts val="480"/>
              </a:spcBef>
              <a:buClr>
                <a:schemeClr val="bg2">
                  <a:lumMod val="50000"/>
                </a:schemeClr>
              </a:buClr>
              <a:buSzPct val="120000"/>
              <a:buFont typeface="Symbol" panose="05050102010706020507" pitchFamily="18" charset="2"/>
              <a:buChar char="-"/>
            </a:pPr>
            <a:r>
              <a:rPr lang="de-AT" sz="2000" dirty="0"/>
              <a:t>Geringere Erschöpfung</a:t>
            </a:r>
          </a:p>
          <a:p>
            <a:pPr marL="461700" indent="-342900">
              <a:lnSpc>
                <a:spcPct val="130000"/>
              </a:lnSpc>
              <a:spcBef>
                <a:spcPts val="480"/>
              </a:spcBef>
              <a:buClr>
                <a:schemeClr val="bg2">
                  <a:lumMod val="50000"/>
                </a:schemeClr>
              </a:buClr>
              <a:buSzPct val="120000"/>
              <a:buFont typeface="Symbol" panose="05050102010706020507" pitchFamily="18" charset="2"/>
              <a:buChar char="-"/>
            </a:pPr>
            <a:r>
              <a:rPr lang="de-AT" sz="2400" b="0" dirty="0">
                <a:solidFill>
                  <a:schemeClr val="tx1"/>
                </a:solidFill>
              </a:rPr>
              <a:t>Wegfall von Weg- und Pendelzeiten</a:t>
            </a:r>
          </a:p>
          <a:p>
            <a:pPr marL="461700" indent="-342900">
              <a:lnSpc>
                <a:spcPct val="130000"/>
              </a:lnSpc>
              <a:spcBef>
                <a:spcPts val="480"/>
              </a:spcBef>
              <a:buClr>
                <a:schemeClr val="bg2">
                  <a:lumMod val="50000"/>
                </a:schemeClr>
              </a:buClr>
              <a:buSzPct val="120000"/>
              <a:buFont typeface="Symbol" panose="05050102010706020507" pitchFamily="18" charset="2"/>
              <a:buChar char="-"/>
            </a:pPr>
            <a:r>
              <a:rPr lang="de-AT" sz="2400" b="0" dirty="0">
                <a:solidFill>
                  <a:schemeClr val="tx1"/>
                </a:solidFill>
              </a:rPr>
              <a:t>Weniger Konflikte zwischen Arbeit und Privatleben</a:t>
            </a:r>
          </a:p>
        </p:txBody>
      </p:sp>
      <p:sp>
        <p:nvSpPr>
          <p:cNvPr id="10" name="Textfeld 9">
            <a:extLst>
              <a:ext uri="{FF2B5EF4-FFF2-40B4-BE49-F238E27FC236}">
                <a16:creationId xmlns:a16="http://schemas.microsoft.com/office/drawing/2014/main" id="{1BE02119-0131-4C38-9734-292F825D5D87}"/>
              </a:ext>
            </a:extLst>
          </p:cNvPr>
          <p:cNvSpPr txBox="1"/>
          <p:nvPr/>
        </p:nvSpPr>
        <p:spPr>
          <a:xfrm>
            <a:off x="152400" y="6466115"/>
            <a:ext cx="8686800" cy="338554"/>
          </a:xfrm>
          <a:prstGeom prst="rect">
            <a:avLst/>
          </a:prstGeom>
          <a:noFill/>
        </p:spPr>
        <p:txBody>
          <a:bodyPr wrap="square" rtlCol="0">
            <a:spAutoFit/>
          </a:bodyPr>
          <a:lstStyle/>
          <a:p>
            <a:r>
              <a:rPr lang="de-AT" sz="1600" dirty="0">
                <a:solidFill>
                  <a:schemeClr val="bg1">
                    <a:lumMod val="50000"/>
                  </a:schemeClr>
                </a:solidFill>
              </a:rPr>
              <a:t>Quellen: Allen et al., 2015; Allen et al., 2013; Kubicek, 2021</a:t>
            </a:r>
          </a:p>
        </p:txBody>
      </p:sp>
      <p:pic>
        <p:nvPicPr>
          <p:cNvPr id="13" name="Grafik 12" descr="Daumen-hoch-Zeichen">
            <a:extLst>
              <a:ext uri="{FF2B5EF4-FFF2-40B4-BE49-F238E27FC236}">
                <a16:creationId xmlns:a16="http://schemas.microsoft.com/office/drawing/2014/main" id="{6482F1C4-EE2D-401A-A8E8-71A3C820B463}"/>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98200" y="3158149"/>
            <a:ext cx="1080000" cy="1080000"/>
          </a:xfrm>
          <a:prstGeom prst="rect">
            <a:avLst/>
          </a:prstGeom>
        </p:spPr>
      </p:pic>
      <p:sp>
        <p:nvSpPr>
          <p:cNvPr id="14" name="Kreis: nicht ausgefüllt 13">
            <a:extLst>
              <a:ext uri="{FF2B5EF4-FFF2-40B4-BE49-F238E27FC236}">
                <a16:creationId xmlns:a16="http://schemas.microsoft.com/office/drawing/2014/main" id="{E9932C12-768D-41B3-B5D6-CE770A960E08}"/>
              </a:ext>
            </a:extLst>
          </p:cNvPr>
          <p:cNvSpPr/>
          <p:nvPr/>
        </p:nvSpPr>
        <p:spPr>
          <a:xfrm>
            <a:off x="-1644380" y="1644961"/>
            <a:ext cx="4320000" cy="4320000"/>
          </a:xfrm>
          <a:prstGeom prst="donut">
            <a:avLst>
              <a:gd name="adj" fmla="val 15847"/>
            </a:avLst>
          </a:prstGeom>
          <a:solidFill>
            <a:srgbClr val="F6CD00"/>
          </a:solidFill>
          <a:ln>
            <a:solidFill>
              <a:srgbClr val="F6CD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solidFill>
                <a:schemeClr val="tx1"/>
              </a:solidFill>
            </a:endParaRPr>
          </a:p>
        </p:txBody>
      </p:sp>
    </p:spTree>
    <p:extLst>
      <p:ext uri="{BB962C8B-B14F-4D97-AF65-F5344CB8AC3E}">
        <p14:creationId xmlns:p14="http://schemas.microsoft.com/office/powerpoint/2010/main" val="35790481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91886"/>
            <a:ext cx="10515600" cy="757646"/>
          </a:xfrm>
        </p:spPr>
        <p:txBody>
          <a:bodyPr>
            <a:normAutofit/>
          </a:bodyPr>
          <a:lstStyle/>
          <a:p>
            <a:r>
              <a:rPr lang="de-AT" dirty="0"/>
              <a:t>Gefahren von Homeoffice für </a:t>
            </a:r>
            <a:r>
              <a:rPr lang="de-AT" dirty="0" err="1"/>
              <a:t>Mitarbeiter:innen</a:t>
            </a:r>
            <a:endParaRPr lang="de-AT" dirty="0"/>
          </a:p>
        </p:txBody>
      </p:sp>
      <p:sp>
        <p:nvSpPr>
          <p:cNvPr id="9" name="Foliennummernplatzhalter 8"/>
          <p:cNvSpPr>
            <a:spLocks noGrp="1"/>
          </p:cNvSpPr>
          <p:nvPr>
            <p:ph type="sldNum" sz="quarter" idx="12"/>
          </p:nvPr>
        </p:nvSpPr>
        <p:spPr>
          <a:xfrm>
            <a:off x="8610600" y="6356350"/>
            <a:ext cx="2743200" cy="365125"/>
          </a:xfrm>
        </p:spPr>
        <p:txBody>
          <a:bodyPr/>
          <a:lstStyle/>
          <a:p>
            <a:r>
              <a:rPr lang="de-AT" dirty="0"/>
              <a:t> </a:t>
            </a:r>
            <a:fld id="{C82DBB10-97E5-4422-9B54-1C4DAFC5202C}" type="slidenum">
              <a:rPr lang="de-AT" smtClean="0"/>
              <a:t>5</a:t>
            </a:fld>
            <a:endParaRPr lang="de-AT" dirty="0"/>
          </a:p>
        </p:txBody>
      </p:sp>
      <p:sp>
        <p:nvSpPr>
          <p:cNvPr id="12" name="Inhaltsplatzhalter 2">
            <a:extLst>
              <a:ext uri="{FF2B5EF4-FFF2-40B4-BE49-F238E27FC236}">
                <a16:creationId xmlns:a16="http://schemas.microsoft.com/office/drawing/2014/main" id="{39C81571-6281-401D-A5D7-A8AAE694A88D}"/>
              </a:ext>
            </a:extLst>
          </p:cNvPr>
          <p:cNvSpPr>
            <a:spLocks noGrp="1"/>
          </p:cNvSpPr>
          <p:nvPr>
            <p:ph idx="1"/>
          </p:nvPr>
        </p:nvSpPr>
        <p:spPr>
          <a:xfrm>
            <a:off x="3074670" y="2369453"/>
            <a:ext cx="8686800" cy="3153505"/>
          </a:xfrm>
        </p:spPr>
        <p:txBody>
          <a:bodyPr>
            <a:normAutofit/>
          </a:bodyPr>
          <a:lstStyle/>
          <a:p>
            <a:pPr marL="461700" indent="-342900">
              <a:lnSpc>
                <a:spcPct val="130000"/>
              </a:lnSpc>
              <a:spcBef>
                <a:spcPts val="480"/>
              </a:spcBef>
              <a:buClr>
                <a:schemeClr val="bg2">
                  <a:lumMod val="50000"/>
                </a:schemeClr>
              </a:buClr>
              <a:buSzPct val="120000"/>
              <a:buFont typeface="Symbol" panose="05050102010706020507" pitchFamily="18" charset="2"/>
              <a:buChar char="-"/>
            </a:pPr>
            <a:r>
              <a:rPr lang="de-AT" sz="2400" b="0" dirty="0">
                <a:solidFill>
                  <a:schemeClr val="tx1"/>
                </a:solidFill>
              </a:rPr>
              <a:t>Soziale und professionelle Isolation</a:t>
            </a:r>
          </a:p>
          <a:p>
            <a:pPr marL="461700" indent="-342900">
              <a:lnSpc>
                <a:spcPct val="130000"/>
              </a:lnSpc>
              <a:spcBef>
                <a:spcPts val="480"/>
              </a:spcBef>
              <a:buClr>
                <a:schemeClr val="bg2">
                  <a:lumMod val="50000"/>
                </a:schemeClr>
              </a:buClr>
              <a:buSzPct val="120000"/>
              <a:buFont typeface="Symbol" panose="05050102010706020507" pitchFamily="18" charset="2"/>
              <a:buChar char="-"/>
            </a:pPr>
            <a:r>
              <a:rPr lang="de-AT" sz="2400" b="0" dirty="0">
                <a:solidFill>
                  <a:schemeClr val="tx1"/>
                </a:solidFill>
              </a:rPr>
              <a:t>Verringerter Wissensaustausch</a:t>
            </a:r>
          </a:p>
          <a:p>
            <a:pPr marL="461700" indent="-342900">
              <a:lnSpc>
                <a:spcPct val="130000"/>
              </a:lnSpc>
              <a:spcBef>
                <a:spcPts val="480"/>
              </a:spcBef>
              <a:buClr>
                <a:schemeClr val="bg2">
                  <a:lumMod val="50000"/>
                </a:schemeClr>
              </a:buClr>
              <a:buSzPct val="120000"/>
              <a:buFont typeface="Symbol" panose="05050102010706020507" pitchFamily="18" charset="2"/>
              <a:buChar char="-"/>
            </a:pPr>
            <a:r>
              <a:rPr lang="de-AT" sz="2400" b="0" dirty="0">
                <a:solidFill>
                  <a:schemeClr val="tx1"/>
                </a:solidFill>
              </a:rPr>
              <a:t>Verringerte informelle Kommunikation</a:t>
            </a:r>
          </a:p>
          <a:p>
            <a:pPr marL="461700" indent="-342900">
              <a:lnSpc>
                <a:spcPct val="130000"/>
              </a:lnSpc>
              <a:spcBef>
                <a:spcPts val="480"/>
              </a:spcBef>
              <a:buClr>
                <a:schemeClr val="bg2">
                  <a:lumMod val="50000"/>
                </a:schemeClr>
              </a:buClr>
              <a:buSzPct val="120000"/>
              <a:buFont typeface="Symbol" panose="05050102010706020507" pitchFamily="18" charset="2"/>
              <a:buChar char="-"/>
            </a:pPr>
            <a:r>
              <a:rPr lang="de-AT" sz="2400" b="0" dirty="0">
                <a:solidFill>
                  <a:schemeClr val="tx1"/>
                </a:solidFill>
              </a:rPr>
              <a:t>Verringerte Beziehungsqualität</a:t>
            </a:r>
          </a:p>
          <a:p>
            <a:pPr marL="461700" indent="-342900">
              <a:lnSpc>
                <a:spcPct val="130000"/>
              </a:lnSpc>
              <a:spcBef>
                <a:spcPts val="480"/>
              </a:spcBef>
              <a:buClr>
                <a:schemeClr val="bg2">
                  <a:lumMod val="50000"/>
                </a:schemeClr>
              </a:buClr>
              <a:buSzPct val="120000"/>
              <a:buFont typeface="Symbol" panose="05050102010706020507" pitchFamily="18" charset="2"/>
              <a:buChar char="-"/>
            </a:pPr>
            <a:endParaRPr lang="de-AT" sz="2400" b="0" dirty="0">
              <a:solidFill>
                <a:schemeClr val="tx1"/>
              </a:solidFill>
            </a:endParaRPr>
          </a:p>
        </p:txBody>
      </p:sp>
      <p:sp>
        <p:nvSpPr>
          <p:cNvPr id="10" name="Textfeld 9">
            <a:extLst>
              <a:ext uri="{FF2B5EF4-FFF2-40B4-BE49-F238E27FC236}">
                <a16:creationId xmlns:a16="http://schemas.microsoft.com/office/drawing/2014/main" id="{6C11E810-13B1-43E9-84C1-6BC359352CEA}"/>
              </a:ext>
            </a:extLst>
          </p:cNvPr>
          <p:cNvSpPr txBox="1"/>
          <p:nvPr/>
        </p:nvSpPr>
        <p:spPr>
          <a:xfrm>
            <a:off x="152400" y="6466115"/>
            <a:ext cx="8686800" cy="338554"/>
          </a:xfrm>
          <a:prstGeom prst="rect">
            <a:avLst/>
          </a:prstGeom>
          <a:noFill/>
        </p:spPr>
        <p:txBody>
          <a:bodyPr wrap="square" rtlCol="0">
            <a:spAutoFit/>
          </a:bodyPr>
          <a:lstStyle/>
          <a:p>
            <a:r>
              <a:rPr lang="de-AT" sz="1600" dirty="0">
                <a:solidFill>
                  <a:schemeClr val="bg1">
                    <a:lumMod val="50000"/>
                  </a:schemeClr>
                </a:solidFill>
              </a:rPr>
              <a:t>Quellen: Allen et al., 2015; Beauregard et al., 2019; Kubicek, 2021</a:t>
            </a:r>
          </a:p>
        </p:txBody>
      </p:sp>
      <p:sp>
        <p:nvSpPr>
          <p:cNvPr id="13" name="Kreis: nicht ausgefüllt 12">
            <a:extLst>
              <a:ext uri="{FF2B5EF4-FFF2-40B4-BE49-F238E27FC236}">
                <a16:creationId xmlns:a16="http://schemas.microsoft.com/office/drawing/2014/main" id="{5BF173DD-B5C8-486F-BB65-8814BAAE027C}"/>
              </a:ext>
            </a:extLst>
          </p:cNvPr>
          <p:cNvSpPr/>
          <p:nvPr/>
        </p:nvSpPr>
        <p:spPr>
          <a:xfrm>
            <a:off x="-1644380" y="1644961"/>
            <a:ext cx="4320000" cy="4320000"/>
          </a:xfrm>
          <a:prstGeom prst="donut">
            <a:avLst>
              <a:gd name="adj" fmla="val 15847"/>
            </a:avLst>
          </a:prstGeom>
          <a:solidFill>
            <a:srgbClr val="F6CD00"/>
          </a:solidFill>
          <a:ln>
            <a:solidFill>
              <a:srgbClr val="F6CD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solidFill>
                <a:schemeClr val="tx1"/>
              </a:solidFill>
            </a:endParaRPr>
          </a:p>
        </p:txBody>
      </p:sp>
      <p:pic>
        <p:nvPicPr>
          <p:cNvPr id="14" name="Grafik 13" descr="Warnung">
            <a:extLst>
              <a:ext uri="{FF2B5EF4-FFF2-40B4-BE49-F238E27FC236}">
                <a16:creationId xmlns:a16="http://schemas.microsoft.com/office/drawing/2014/main" id="{40E43938-C455-4354-9F1A-4A1D9972D3A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99344" y="3207578"/>
            <a:ext cx="1080000" cy="1080000"/>
          </a:xfrm>
          <a:prstGeom prst="rect">
            <a:avLst/>
          </a:prstGeom>
        </p:spPr>
      </p:pic>
    </p:spTree>
    <p:extLst>
      <p:ext uri="{BB962C8B-B14F-4D97-AF65-F5344CB8AC3E}">
        <p14:creationId xmlns:p14="http://schemas.microsoft.com/office/powerpoint/2010/main" val="8950604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91886"/>
            <a:ext cx="10515600" cy="757646"/>
          </a:xfrm>
        </p:spPr>
        <p:txBody>
          <a:bodyPr>
            <a:normAutofit/>
          </a:bodyPr>
          <a:lstStyle/>
          <a:p>
            <a:r>
              <a:rPr lang="de-AT" dirty="0"/>
              <a:t>Gefahren von Homeoffice für </a:t>
            </a:r>
            <a:r>
              <a:rPr lang="de-AT" dirty="0" err="1"/>
              <a:t>Mitarbeiter:innen</a:t>
            </a:r>
            <a:endParaRPr lang="de-AT" dirty="0"/>
          </a:p>
        </p:txBody>
      </p:sp>
      <p:sp>
        <p:nvSpPr>
          <p:cNvPr id="9" name="Foliennummernplatzhalter 8"/>
          <p:cNvSpPr>
            <a:spLocks noGrp="1"/>
          </p:cNvSpPr>
          <p:nvPr>
            <p:ph type="sldNum" sz="quarter" idx="12"/>
          </p:nvPr>
        </p:nvSpPr>
        <p:spPr>
          <a:xfrm>
            <a:off x="8610600" y="6356350"/>
            <a:ext cx="2743200" cy="365125"/>
          </a:xfrm>
        </p:spPr>
        <p:txBody>
          <a:bodyPr/>
          <a:lstStyle/>
          <a:p>
            <a:r>
              <a:rPr lang="de-AT" dirty="0"/>
              <a:t> </a:t>
            </a:r>
            <a:fld id="{C82DBB10-97E5-4422-9B54-1C4DAFC5202C}" type="slidenum">
              <a:rPr lang="de-AT" smtClean="0"/>
              <a:t>6</a:t>
            </a:fld>
            <a:endParaRPr lang="de-AT" dirty="0"/>
          </a:p>
        </p:txBody>
      </p:sp>
      <p:sp>
        <p:nvSpPr>
          <p:cNvPr id="12" name="Inhaltsplatzhalter 2">
            <a:extLst>
              <a:ext uri="{FF2B5EF4-FFF2-40B4-BE49-F238E27FC236}">
                <a16:creationId xmlns:a16="http://schemas.microsoft.com/office/drawing/2014/main" id="{39C81571-6281-401D-A5D7-A8AAE694A88D}"/>
              </a:ext>
            </a:extLst>
          </p:cNvPr>
          <p:cNvSpPr>
            <a:spLocks noGrp="1"/>
          </p:cNvSpPr>
          <p:nvPr>
            <p:ph idx="1"/>
          </p:nvPr>
        </p:nvSpPr>
        <p:spPr>
          <a:xfrm>
            <a:off x="3074670" y="2369453"/>
            <a:ext cx="8686800" cy="3153505"/>
          </a:xfrm>
        </p:spPr>
        <p:txBody>
          <a:bodyPr>
            <a:normAutofit/>
          </a:bodyPr>
          <a:lstStyle/>
          <a:p>
            <a:pPr marL="461700" indent="-342900">
              <a:lnSpc>
                <a:spcPct val="130000"/>
              </a:lnSpc>
              <a:spcBef>
                <a:spcPts val="480"/>
              </a:spcBef>
              <a:buClr>
                <a:schemeClr val="bg2">
                  <a:lumMod val="50000"/>
                </a:schemeClr>
              </a:buClr>
              <a:buSzPct val="120000"/>
              <a:buFont typeface="Symbol" panose="05050102010706020507" pitchFamily="18" charset="2"/>
              <a:buChar char="-"/>
            </a:pPr>
            <a:r>
              <a:rPr lang="de-AT" sz="2400" b="0" dirty="0">
                <a:solidFill>
                  <a:schemeClr val="tx1"/>
                </a:solidFill>
              </a:rPr>
              <a:t>Verstärkung geschlechtlicher Arbeitsteilung </a:t>
            </a:r>
          </a:p>
          <a:p>
            <a:pPr marL="461700" indent="-342900">
              <a:lnSpc>
                <a:spcPct val="130000"/>
              </a:lnSpc>
              <a:spcBef>
                <a:spcPts val="480"/>
              </a:spcBef>
              <a:buClr>
                <a:schemeClr val="bg2">
                  <a:lumMod val="50000"/>
                </a:schemeClr>
              </a:buClr>
              <a:buSzPct val="120000"/>
              <a:buFont typeface="Symbol" panose="05050102010706020507" pitchFamily="18" charset="2"/>
              <a:buChar char="-"/>
            </a:pPr>
            <a:r>
              <a:rPr lang="de-AT" sz="2400" b="0" dirty="0">
                <a:solidFill>
                  <a:schemeClr val="tx1"/>
                </a:solidFill>
              </a:rPr>
              <a:t>Erschwerte Grenzziehung zwischen Arbeit und Privatleben</a:t>
            </a:r>
          </a:p>
          <a:p>
            <a:pPr marL="1147500" lvl="1" indent="-342900">
              <a:lnSpc>
                <a:spcPct val="130000"/>
              </a:lnSpc>
              <a:spcBef>
                <a:spcPts val="480"/>
              </a:spcBef>
              <a:buClr>
                <a:schemeClr val="bg2">
                  <a:lumMod val="50000"/>
                </a:schemeClr>
              </a:buClr>
              <a:buSzPct val="120000"/>
              <a:buFont typeface="Symbol" panose="05050102010706020507" pitchFamily="18" charset="2"/>
              <a:buChar char="-"/>
            </a:pPr>
            <a:r>
              <a:rPr lang="de-AT" sz="2000" b="0" dirty="0">
                <a:solidFill>
                  <a:schemeClr val="tx1"/>
                </a:solidFill>
              </a:rPr>
              <a:t>Vers</a:t>
            </a:r>
            <a:r>
              <a:rPr lang="de-AT" sz="2000" dirty="0"/>
              <a:t>chwimmende physische Grenzen</a:t>
            </a:r>
          </a:p>
          <a:p>
            <a:pPr marL="1147500" lvl="1" indent="-342900">
              <a:lnSpc>
                <a:spcPct val="130000"/>
              </a:lnSpc>
              <a:spcBef>
                <a:spcPts val="480"/>
              </a:spcBef>
              <a:buClr>
                <a:schemeClr val="bg2">
                  <a:lumMod val="50000"/>
                </a:schemeClr>
              </a:buClr>
              <a:buSzPct val="120000"/>
              <a:buFont typeface="Symbol" panose="05050102010706020507" pitchFamily="18" charset="2"/>
              <a:buChar char="-"/>
            </a:pPr>
            <a:r>
              <a:rPr lang="de-AT" sz="2000" b="0" dirty="0">
                <a:solidFill>
                  <a:schemeClr val="tx1"/>
                </a:solidFill>
              </a:rPr>
              <a:t>Ver</a:t>
            </a:r>
            <a:r>
              <a:rPr lang="de-AT" sz="2000" dirty="0"/>
              <a:t>schwimmende zeitliche Grenzen</a:t>
            </a:r>
          </a:p>
          <a:p>
            <a:pPr marL="1147500" lvl="1" indent="-342900">
              <a:lnSpc>
                <a:spcPct val="130000"/>
              </a:lnSpc>
              <a:spcBef>
                <a:spcPts val="480"/>
              </a:spcBef>
              <a:buClr>
                <a:schemeClr val="bg2">
                  <a:lumMod val="50000"/>
                </a:schemeClr>
              </a:buClr>
              <a:buSzPct val="120000"/>
              <a:buFont typeface="Symbol" panose="05050102010706020507" pitchFamily="18" charset="2"/>
              <a:buChar char="-"/>
            </a:pPr>
            <a:r>
              <a:rPr lang="de-AT" sz="2000" b="0" dirty="0">
                <a:solidFill>
                  <a:schemeClr val="tx1"/>
                </a:solidFill>
              </a:rPr>
              <a:t>IKT-Nutzung außerhalb der </a:t>
            </a:r>
            <a:r>
              <a:rPr lang="de-AT" sz="2000" b="0">
                <a:solidFill>
                  <a:schemeClr val="tx1"/>
                </a:solidFill>
              </a:rPr>
              <a:t>regulären Arbeitszeiten</a:t>
            </a:r>
            <a:endParaRPr lang="de-AT" sz="2000" b="0" dirty="0">
              <a:solidFill>
                <a:schemeClr val="tx1"/>
              </a:solidFill>
            </a:endParaRPr>
          </a:p>
          <a:p>
            <a:pPr marL="461700" indent="-342900">
              <a:lnSpc>
                <a:spcPct val="130000"/>
              </a:lnSpc>
              <a:spcBef>
                <a:spcPts val="480"/>
              </a:spcBef>
              <a:buClr>
                <a:schemeClr val="bg2">
                  <a:lumMod val="50000"/>
                </a:schemeClr>
              </a:buClr>
              <a:buSzPct val="120000"/>
              <a:buFont typeface="Symbol" panose="05050102010706020507" pitchFamily="18" charset="2"/>
              <a:buChar char="-"/>
            </a:pPr>
            <a:r>
              <a:rPr lang="de-AT" sz="2400" b="0" dirty="0">
                <a:solidFill>
                  <a:schemeClr val="tx1"/>
                </a:solidFill>
              </a:rPr>
              <a:t>Erschwertes Abschalten von der Arbeit</a:t>
            </a:r>
          </a:p>
        </p:txBody>
      </p:sp>
      <p:sp>
        <p:nvSpPr>
          <p:cNvPr id="10" name="Textfeld 9">
            <a:extLst>
              <a:ext uri="{FF2B5EF4-FFF2-40B4-BE49-F238E27FC236}">
                <a16:creationId xmlns:a16="http://schemas.microsoft.com/office/drawing/2014/main" id="{6C11E810-13B1-43E9-84C1-6BC359352CEA}"/>
              </a:ext>
            </a:extLst>
          </p:cNvPr>
          <p:cNvSpPr txBox="1"/>
          <p:nvPr/>
        </p:nvSpPr>
        <p:spPr>
          <a:xfrm>
            <a:off x="152400" y="6466115"/>
            <a:ext cx="8686800" cy="338554"/>
          </a:xfrm>
          <a:prstGeom prst="rect">
            <a:avLst/>
          </a:prstGeom>
          <a:noFill/>
        </p:spPr>
        <p:txBody>
          <a:bodyPr wrap="square" rtlCol="0">
            <a:spAutoFit/>
          </a:bodyPr>
          <a:lstStyle/>
          <a:p>
            <a:r>
              <a:rPr lang="de-AT" sz="1600" dirty="0">
                <a:solidFill>
                  <a:schemeClr val="bg1">
                    <a:lumMod val="50000"/>
                  </a:schemeClr>
                </a:solidFill>
              </a:rPr>
              <a:t>Quellen: Allen et al., 2015; Carstensen, 2020; Kubicek, 2021</a:t>
            </a:r>
          </a:p>
        </p:txBody>
      </p:sp>
      <p:sp>
        <p:nvSpPr>
          <p:cNvPr id="13" name="Kreis: nicht ausgefüllt 12">
            <a:extLst>
              <a:ext uri="{FF2B5EF4-FFF2-40B4-BE49-F238E27FC236}">
                <a16:creationId xmlns:a16="http://schemas.microsoft.com/office/drawing/2014/main" id="{7D181ACD-FCA3-48DD-A636-8E30B15B58F2}"/>
              </a:ext>
            </a:extLst>
          </p:cNvPr>
          <p:cNvSpPr/>
          <p:nvPr/>
        </p:nvSpPr>
        <p:spPr>
          <a:xfrm>
            <a:off x="-1644380" y="1644961"/>
            <a:ext cx="4320000" cy="4320000"/>
          </a:xfrm>
          <a:prstGeom prst="donut">
            <a:avLst>
              <a:gd name="adj" fmla="val 15847"/>
            </a:avLst>
          </a:prstGeom>
          <a:solidFill>
            <a:srgbClr val="F6CD00"/>
          </a:solidFill>
          <a:ln>
            <a:solidFill>
              <a:srgbClr val="F6CD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AT">
              <a:solidFill>
                <a:schemeClr val="tx1"/>
              </a:solidFill>
            </a:endParaRPr>
          </a:p>
        </p:txBody>
      </p:sp>
      <p:pic>
        <p:nvPicPr>
          <p:cNvPr id="14" name="Grafik 13" descr="Warnung">
            <a:extLst>
              <a:ext uri="{FF2B5EF4-FFF2-40B4-BE49-F238E27FC236}">
                <a16:creationId xmlns:a16="http://schemas.microsoft.com/office/drawing/2014/main" id="{EB2CF409-891C-4007-AC00-118B6A57706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99344" y="3207578"/>
            <a:ext cx="1080000" cy="1080000"/>
          </a:xfrm>
          <a:prstGeom prst="rect">
            <a:avLst/>
          </a:prstGeom>
        </p:spPr>
      </p:pic>
    </p:spTree>
    <p:extLst>
      <p:ext uri="{BB962C8B-B14F-4D97-AF65-F5344CB8AC3E}">
        <p14:creationId xmlns:p14="http://schemas.microsoft.com/office/powerpoint/2010/main" val="2608757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5E9D9A3-1399-4A35-BD22-39AE6E21378A}"/>
              </a:ext>
            </a:extLst>
          </p:cNvPr>
          <p:cNvSpPr>
            <a:spLocks noGrp="1"/>
          </p:cNvSpPr>
          <p:nvPr>
            <p:ph type="title"/>
          </p:nvPr>
        </p:nvSpPr>
        <p:spPr/>
        <p:txBody>
          <a:bodyPr/>
          <a:lstStyle/>
          <a:p>
            <a:r>
              <a:rPr lang="de-AT" dirty="0"/>
              <a:t>Arbeitszufriedenheit und Intensität von Homeoffice</a:t>
            </a:r>
          </a:p>
        </p:txBody>
      </p:sp>
      <p:sp>
        <p:nvSpPr>
          <p:cNvPr id="4" name="Foliennummernplatzhalter 3">
            <a:extLst>
              <a:ext uri="{FF2B5EF4-FFF2-40B4-BE49-F238E27FC236}">
                <a16:creationId xmlns:a16="http://schemas.microsoft.com/office/drawing/2014/main" id="{AC1780D9-DE5D-4B2C-A075-A7DF6A1ECE39}"/>
              </a:ext>
            </a:extLst>
          </p:cNvPr>
          <p:cNvSpPr>
            <a:spLocks noGrp="1"/>
          </p:cNvSpPr>
          <p:nvPr>
            <p:ph type="sldNum" sz="quarter" idx="12"/>
          </p:nvPr>
        </p:nvSpPr>
        <p:spPr/>
        <p:txBody>
          <a:bodyPr/>
          <a:lstStyle/>
          <a:p>
            <a:fld id="{C82DBB10-97E5-4422-9B54-1C4DAFC5202C}" type="slidenum">
              <a:rPr lang="de-AT" smtClean="0"/>
              <a:t>7</a:t>
            </a:fld>
            <a:endParaRPr lang="de-AT" dirty="0"/>
          </a:p>
        </p:txBody>
      </p:sp>
      <p:sp>
        <p:nvSpPr>
          <p:cNvPr id="6" name="Textfeld 5">
            <a:extLst>
              <a:ext uri="{FF2B5EF4-FFF2-40B4-BE49-F238E27FC236}">
                <a16:creationId xmlns:a16="http://schemas.microsoft.com/office/drawing/2014/main" id="{486EC6C9-A6ED-4513-A322-3CC5799BE650}"/>
              </a:ext>
            </a:extLst>
          </p:cNvPr>
          <p:cNvSpPr txBox="1"/>
          <p:nvPr/>
        </p:nvSpPr>
        <p:spPr>
          <a:xfrm>
            <a:off x="152400" y="6466115"/>
            <a:ext cx="8686800" cy="338554"/>
          </a:xfrm>
          <a:prstGeom prst="rect">
            <a:avLst/>
          </a:prstGeom>
          <a:noFill/>
        </p:spPr>
        <p:txBody>
          <a:bodyPr wrap="square" rtlCol="0">
            <a:spAutoFit/>
          </a:bodyPr>
          <a:lstStyle/>
          <a:p>
            <a:r>
              <a:rPr lang="de-AT" sz="1600" dirty="0">
                <a:solidFill>
                  <a:schemeClr val="bg1">
                    <a:lumMod val="50000"/>
                  </a:schemeClr>
                </a:solidFill>
              </a:rPr>
              <a:t>Quellen: Golden, 2006, S. 330; Golden &amp; </a:t>
            </a:r>
            <a:r>
              <a:rPr lang="de-AT" sz="1600" dirty="0" err="1">
                <a:solidFill>
                  <a:schemeClr val="bg1">
                    <a:lumMod val="50000"/>
                  </a:schemeClr>
                </a:solidFill>
              </a:rPr>
              <a:t>Veiga</a:t>
            </a:r>
            <a:r>
              <a:rPr lang="de-AT" sz="1600" dirty="0">
                <a:solidFill>
                  <a:schemeClr val="bg1">
                    <a:lumMod val="50000"/>
                  </a:schemeClr>
                </a:solidFill>
              </a:rPr>
              <a:t>, 2005</a:t>
            </a:r>
          </a:p>
        </p:txBody>
      </p:sp>
      <p:pic>
        <p:nvPicPr>
          <p:cNvPr id="3" name="Grafik 2">
            <a:extLst>
              <a:ext uri="{FF2B5EF4-FFF2-40B4-BE49-F238E27FC236}">
                <a16:creationId xmlns:a16="http://schemas.microsoft.com/office/drawing/2014/main" id="{83DF7FF3-5941-4F2C-98C1-B038405ECBB4}"/>
              </a:ext>
            </a:extLst>
          </p:cNvPr>
          <p:cNvPicPr>
            <a:picLocks noChangeAspect="1"/>
          </p:cNvPicPr>
          <p:nvPr/>
        </p:nvPicPr>
        <p:blipFill>
          <a:blip r:embed="rId3"/>
          <a:stretch>
            <a:fillRect/>
          </a:stretch>
        </p:blipFill>
        <p:spPr>
          <a:xfrm>
            <a:off x="2298472" y="1924886"/>
            <a:ext cx="6762401" cy="4077877"/>
          </a:xfrm>
          <a:prstGeom prst="rect">
            <a:avLst/>
          </a:prstGeom>
        </p:spPr>
      </p:pic>
      <p:sp>
        <p:nvSpPr>
          <p:cNvPr id="7" name="Textfeld 6">
            <a:extLst>
              <a:ext uri="{FF2B5EF4-FFF2-40B4-BE49-F238E27FC236}">
                <a16:creationId xmlns:a16="http://schemas.microsoft.com/office/drawing/2014/main" id="{2EA2DAF0-FE0A-4A04-AC2D-AEF118099ACB}"/>
              </a:ext>
            </a:extLst>
          </p:cNvPr>
          <p:cNvSpPr txBox="1"/>
          <p:nvPr/>
        </p:nvSpPr>
        <p:spPr>
          <a:xfrm>
            <a:off x="152400" y="1716794"/>
            <a:ext cx="2146072" cy="1754326"/>
          </a:xfrm>
          <a:prstGeom prst="rect">
            <a:avLst/>
          </a:prstGeom>
          <a:noFill/>
        </p:spPr>
        <p:txBody>
          <a:bodyPr wrap="square" rtlCol="0">
            <a:spAutoFit/>
          </a:bodyPr>
          <a:lstStyle/>
          <a:p>
            <a:pPr algn="ctr"/>
            <a:r>
              <a:rPr lang="de-AT" sz="2400" dirty="0"/>
              <a:t>Arbeits-zufriedenheit </a:t>
            </a:r>
            <a:br>
              <a:rPr lang="de-AT" sz="2400" dirty="0"/>
            </a:br>
            <a:br>
              <a:rPr lang="de-AT" sz="2400" dirty="0"/>
            </a:br>
            <a:r>
              <a:rPr lang="de-AT" dirty="0"/>
              <a:t>(1 sehr unzufrieden, 7 sehr zufrieden)</a:t>
            </a:r>
          </a:p>
        </p:txBody>
      </p:sp>
      <p:sp>
        <p:nvSpPr>
          <p:cNvPr id="13" name="Textfeld 12">
            <a:extLst>
              <a:ext uri="{FF2B5EF4-FFF2-40B4-BE49-F238E27FC236}">
                <a16:creationId xmlns:a16="http://schemas.microsoft.com/office/drawing/2014/main" id="{BD6BAAC2-2840-41EF-A453-7D24FDF2B100}"/>
              </a:ext>
            </a:extLst>
          </p:cNvPr>
          <p:cNvSpPr txBox="1"/>
          <p:nvPr/>
        </p:nvSpPr>
        <p:spPr>
          <a:xfrm>
            <a:off x="4344368" y="5881707"/>
            <a:ext cx="3193196" cy="830997"/>
          </a:xfrm>
          <a:prstGeom prst="rect">
            <a:avLst/>
          </a:prstGeom>
          <a:noFill/>
        </p:spPr>
        <p:txBody>
          <a:bodyPr wrap="square" rtlCol="0">
            <a:spAutoFit/>
          </a:bodyPr>
          <a:lstStyle/>
          <a:p>
            <a:pPr algn="ctr"/>
            <a:r>
              <a:rPr lang="de-AT" sz="2400" dirty="0"/>
              <a:t>Homeoffice-Stunden pro Woche</a:t>
            </a:r>
            <a:endParaRPr lang="de-AT" dirty="0"/>
          </a:p>
        </p:txBody>
      </p:sp>
      <p:sp>
        <p:nvSpPr>
          <p:cNvPr id="8" name="Pfeil: nach unten 7">
            <a:extLst>
              <a:ext uri="{FF2B5EF4-FFF2-40B4-BE49-F238E27FC236}">
                <a16:creationId xmlns:a16="http://schemas.microsoft.com/office/drawing/2014/main" id="{6C9E1961-31E1-4B6D-B7E0-445210897D92}"/>
              </a:ext>
            </a:extLst>
          </p:cNvPr>
          <p:cNvSpPr/>
          <p:nvPr/>
        </p:nvSpPr>
        <p:spPr>
          <a:xfrm>
            <a:off x="6231024" y="2043531"/>
            <a:ext cx="340659" cy="555812"/>
          </a:xfrm>
          <a:prstGeom prst="downArrow">
            <a:avLst/>
          </a:prstGeom>
          <a:solidFill>
            <a:srgbClr val="FFD500"/>
          </a:solidFill>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de-AT"/>
          </a:p>
        </p:txBody>
      </p:sp>
      <p:sp>
        <p:nvSpPr>
          <p:cNvPr id="14" name="Textfeld 13">
            <a:extLst>
              <a:ext uri="{FF2B5EF4-FFF2-40B4-BE49-F238E27FC236}">
                <a16:creationId xmlns:a16="http://schemas.microsoft.com/office/drawing/2014/main" id="{59156B31-BBAC-4372-B929-8171AC15D376}"/>
              </a:ext>
            </a:extLst>
          </p:cNvPr>
          <p:cNvSpPr txBox="1"/>
          <p:nvPr/>
        </p:nvSpPr>
        <p:spPr>
          <a:xfrm>
            <a:off x="5374416" y="1395966"/>
            <a:ext cx="2394534" cy="646331"/>
          </a:xfrm>
          <a:prstGeom prst="rect">
            <a:avLst/>
          </a:prstGeom>
          <a:noFill/>
        </p:spPr>
        <p:txBody>
          <a:bodyPr wrap="square" rtlCol="0">
            <a:spAutoFit/>
          </a:bodyPr>
          <a:lstStyle/>
          <a:p>
            <a:r>
              <a:rPr lang="de-AT" dirty="0"/>
              <a:t>Höchste Zufriedenheit bei ca. 15,1 Std/Woche</a:t>
            </a:r>
          </a:p>
        </p:txBody>
      </p:sp>
      <p:sp>
        <p:nvSpPr>
          <p:cNvPr id="15" name="Textfeld 14">
            <a:extLst>
              <a:ext uri="{FF2B5EF4-FFF2-40B4-BE49-F238E27FC236}">
                <a16:creationId xmlns:a16="http://schemas.microsoft.com/office/drawing/2014/main" id="{C1424E18-F81C-497F-ABFB-0CC148F8D8BC}"/>
              </a:ext>
            </a:extLst>
          </p:cNvPr>
          <p:cNvSpPr txBox="1"/>
          <p:nvPr/>
        </p:nvSpPr>
        <p:spPr>
          <a:xfrm>
            <a:off x="4206641" y="4012672"/>
            <a:ext cx="3193196" cy="923330"/>
          </a:xfrm>
          <a:prstGeom prst="rect">
            <a:avLst/>
          </a:prstGeom>
          <a:noFill/>
        </p:spPr>
        <p:txBody>
          <a:bodyPr wrap="square" rtlCol="0">
            <a:spAutoFit/>
          </a:bodyPr>
          <a:lstStyle/>
          <a:p>
            <a:r>
              <a:rPr lang="de-AT" dirty="0"/>
              <a:t>+ wahrgenommene Autonomie</a:t>
            </a:r>
          </a:p>
          <a:p>
            <a:r>
              <a:rPr lang="de-AT" dirty="0"/>
              <a:t>+ Flexibilität</a:t>
            </a:r>
          </a:p>
          <a:p>
            <a:r>
              <a:rPr lang="de-AT" dirty="0"/>
              <a:t>+ Wegfall von Pendelzeiten</a:t>
            </a:r>
          </a:p>
        </p:txBody>
      </p:sp>
      <p:sp>
        <p:nvSpPr>
          <p:cNvPr id="16" name="Textfeld 15">
            <a:extLst>
              <a:ext uri="{FF2B5EF4-FFF2-40B4-BE49-F238E27FC236}">
                <a16:creationId xmlns:a16="http://schemas.microsoft.com/office/drawing/2014/main" id="{BD32822C-F365-4B1A-8073-2DF82F4C14DC}"/>
              </a:ext>
            </a:extLst>
          </p:cNvPr>
          <p:cNvSpPr txBox="1"/>
          <p:nvPr/>
        </p:nvSpPr>
        <p:spPr>
          <a:xfrm>
            <a:off x="7913793" y="1255129"/>
            <a:ext cx="3872345" cy="923330"/>
          </a:xfrm>
          <a:prstGeom prst="rect">
            <a:avLst/>
          </a:prstGeom>
          <a:noFill/>
        </p:spPr>
        <p:txBody>
          <a:bodyPr wrap="square" rtlCol="0">
            <a:spAutoFit/>
          </a:bodyPr>
          <a:lstStyle/>
          <a:p>
            <a:r>
              <a:rPr lang="de-AT" dirty="0"/>
              <a:t>- Isolation</a:t>
            </a:r>
          </a:p>
          <a:p>
            <a:r>
              <a:rPr lang="de-AT" dirty="0"/>
              <a:t>- Geringere Verbundenheit (ICT)</a:t>
            </a:r>
          </a:p>
          <a:p>
            <a:r>
              <a:rPr lang="de-AT" dirty="0"/>
              <a:t>- Frustration (Gefühl außen vor zu sein)</a:t>
            </a:r>
          </a:p>
        </p:txBody>
      </p:sp>
      <p:sp>
        <p:nvSpPr>
          <p:cNvPr id="17" name="Pfeil: nach unten 16">
            <a:extLst>
              <a:ext uri="{FF2B5EF4-FFF2-40B4-BE49-F238E27FC236}">
                <a16:creationId xmlns:a16="http://schemas.microsoft.com/office/drawing/2014/main" id="{021D6905-D8A9-49EE-88FD-4656CF2F9679}"/>
              </a:ext>
            </a:extLst>
          </p:cNvPr>
          <p:cNvSpPr/>
          <p:nvPr/>
        </p:nvSpPr>
        <p:spPr>
          <a:xfrm>
            <a:off x="8367435" y="2207184"/>
            <a:ext cx="340659" cy="555812"/>
          </a:xfrm>
          <a:prstGeom prst="downArrow">
            <a:avLst/>
          </a:prstGeom>
          <a:solidFill>
            <a:srgbClr val="FF0000"/>
          </a:solidFill>
          <a:ln>
            <a:solidFill>
              <a:srgbClr val="FF0000"/>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de-AT"/>
          </a:p>
        </p:txBody>
      </p:sp>
      <p:sp>
        <p:nvSpPr>
          <p:cNvPr id="18" name="Pfeil: nach unten 17">
            <a:extLst>
              <a:ext uri="{FF2B5EF4-FFF2-40B4-BE49-F238E27FC236}">
                <a16:creationId xmlns:a16="http://schemas.microsoft.com/office/drawing/2014/main" id="{728F2828-6EB2-4D4C-96CA-152D4D014E54}"/>
              </a:ext>
            </a:extLst>
          </p:cNvPr>
          <p:cNvSpPr/>
          <p:nvPr/>
        </p:nvSpPr>
        <p:spPr>
          <a:xfrm rot="10800000">
            <a:off x="4738819" y="3365141"/>
            <a:ext cx="340659" cy="555812"/>
          </a:xfrm>
          <a:prstGeom prst="downArrow">
            <a:avLst/>
          </a:prstGeom>
          <a:solidFill>
            <a:srgbClr val="1C9A16"/>
          </a:solidFill>
          <a:ln>
            <a:solidFill>
              <a:srgbClr val="1C9A16"/>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endParaRPr lang="de-AT"/>
          </a:p>
        </p:txBody>
      </p:sp>
    </p:spTree>
    <p:extLst>
      <p:ext uri="{BB962C8B-B14F-4D97-AF65-F5344CB8AC3E}">
        <p14:creationId xmlns:p14="http://schemas.microsoft.com/office/powerpoint/2010/main" val="414312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4" grpId="0"/>
      <p:bldP spid="15" grpId="0"/>
      <p:bldP spid="16" grpId="0"/>
      <p:bldP spid="17" grpId="0" animBg="1"/>
      <p:bldP spid="1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91886"/>
            <a:ext cx="10515600" cy="757646"/>
          </a:xfrm>
        </p:spPr>
        <p:txBody>
          <a:bodyPr>
            <a:normAutofit/>
          </a:bodyPr>
          <a:lstStyle/>
          <a:p>
            <a:r>
              <a:rPr lang="de-DE" dirty="0"/>
              <a:t>Was sollte bei Homeoffice beachtet werden</a:t>
            </a:r>
            <a:endParaRPr lang="de-AT" dirty="0"/>
          </a:p>
        </p:txBody>
      </p:sp>
      <p:sp>
        <p:nvSpPr>
          <p:cNvPr id="3" name="Inhaltsplatzhalter 2"/>
          <p:cNvSpPr>
            <a:spLocks noGrp="1"/>
          </p:cNvSpPr>
          <p:nvPr>
            <p:ph idx="1"/>
          </p:nvPr>
        </p:nvSpPr>
        <p:spPr>
          <a:xfrm>
            <a:off x="838200" y="1411514"/>
            <a:ext cx="10515600" cy="5284561"/>
          </a:xfrm>
        </p:spPr>
        <p:txBody>
          <a:bodyPr>
            <a:normAutofit/>
          </a:bodyPr>
          <a:lstStyle/>
          <a:p>
            <a:pPr marL="461700" indent="-342900">
              <a:lnSpc>
                <a:spcPct val="130000"/>
              </a:lnSpc>
              <a:spcBef>
                <a:spcPts val="480"/>
              </a:spcBef>
              <a:buClr>
                <a:schemeClr val="bg2">
                  <a:lumMod val="50000"/>
                </a:schemeClr>
              </a:buClr>
              <a:buSzPct val="120000"/>
              <a:buFont typeface="Symbol" panose="05050102010706020507" pitchFamily="18" charset="2"/>
              <a:buChar char="-"/>
            </a:pPr>
            <a:r>
              <a:rPr lang="de-AT" sz="2400" b="0" dirty="0">
                <a:solidFill>
                  <a:schemeClr val="tx1"/>
                </a:solidFill>
              </a:rPr>
              <a:t>Es kommt auf die Intensität von Homeoffice an</a:t>
            </a:r>
          </a:p>
          <a:p>
            <a:pPr marL="461700" indent="-342900">
              <a:lnSpc>
                <a:spcPct val="130000"/>
              </a:lnSpc>
              <a:spcBef>
                <a:spcPts val="480"/>
              </a:spcBef>
              <a:buClr>
                <a:schemeClr val="bg2">
                  <a:lumMod val="50000"/>
                </a:schemeClr>
              </a:buClr>
              <a:buSzPct val="120000"/>
              <a:buFont typeface="Symbol" panose="05050102010706020507" pitchFamily="18" charset="2"/>
              <a:buChar char="-"/>
            </a:pPr>
            <a:r>
              <a:rPr lang="de-AT" sz="2400" b="0" dirty="0">
                <a:solidFill>
                  <a:schemeClr val="tx1"/>
                </a:solidFill>
              </a:rPr>
              <a:t>Da Homeoffice Vorteile für </a:t>
            </a:r>
            <a:r>
              <a:rPr lang="de-AT" sz="2400" b="0" dirty="0" err="1">
                <a:solidFill>
                  <a:schemeClr val="tx1"/>
                </a:solidFill>
              </a:rPr>
              <a:t>Mitarbeiter:innen</a:t>
            </a:r>
            <a:r>
              <a:rPr lang="de-AT" sz="2400" b="0" dirty="0">
                <a:solidFill>
                  <a:schemeClr val="tx1"/>
                </a:solidFill>
              </a:rPr>
              <a:t> bietet, sollte der Zugang fair und transparent geregelt sein</a:t>
            </a:r>
          </a:p>
          <a:p>
            <a:pPr marL="461700" indent="-342900">
              <a:lnSpc>
                <a:spcPct val="130000"/>
              </a:lnSpc>
              <a:spcBef>
                <a:spcPts val="480"/>
              </a:spcBef>
              <a:buClr>
                <a:schemeClr val="bg2">
                  <a:lumMod val="50000"/>
                </a:schemeClr>
              </a:buClr>
              <a:buSzPct val="120000"/>
              <a:buFont typeface="Symbol" panose="05050102010706020507" pitchFamily="18" charset="2"/>
              <a:buChar char="-"/>
            </a:pPr>
            <a:r>
              <a:rPr lang="de-AT" sz="2400" b="0" dirty="0">
                <a:solidFill>
                  <a:schemeClr val="tx1"/>
                </a:solidFill>
              </a:rPr>
              <a:t>Unternehmen müssen den Gefahren von Homeoffice proaktiv entgegenwirken</a:t>
            </a:r>
          </a:p>
          <a:p>
            <a:pPr marL="1147500" lvl="1" indent="-342900">
              <a:lnSpc>
                <a:spcPct val="130000"/>
              </a:lnSpc>
              <a:spcBef>
                <a:spcPts val="480"/>
              </a:spcBef>
              <a:buClr>
                <a:schemeClr val="bg2">
                  <a:lumMod val="50000"/>
                </a:schemeClr>
              </a:buClr>
              <a:buSzPct val="120000"/>
              <a:buFont typeface="Symbol" panose="05050102010706020507" pitchFamily="18" charset="2"/>
              <a:buChar char="-"/>
            </a:pPr>
            <a:r>
              <a:rPr lang="de-AT" sz="2000" dirty="0"/>
              <a:t>Schulungen für </a:t>
            </a:r>
            <a:r>
              <a:rPr lang="de-AT" sz="2000" dirty="0" err="1"/>
              <a:t>Mitarbeiter:innen</a:t>
            </a:r>
            <a:r>
              <a:rPr lang="de-AT" sz="2000" dirty="0"/>
              <a:t> und Führungskräfte</a:t>
            </a:r>
          </a:p>
          <a:p>
            <a:pPr marL="1147500" lvl="1" indent="-342900">
              <a:lnSpc>
                <a:spcPct val="130000"/>
              </a:lnSpc>
              <a:spcBef>
                <a:spcPts val="480"/>
              </a:spcBef>
              <a:buClr>
                <a:schemeClr val="bg2">
                  <a:lumMod val="50000"/>
                </a:schemeClr>
              </a:buClr>
              <a:buSzPct val="120000"/>
              <a:buFont typeface="Symbol" panose="05050102010706020507" pitchFamily="18" charset="2"/>
              <a:buChar char="-"/>
            </a:pPr>
            <a:r>
              <a:rPr lang="de-AT" sz="2000" dirty="0"/>
              <a:t>Regelmäßiger Austausch zwischen </a:t>
            </a:r>
            <a:r>
              <a:rPr lang="de-AT" sz="2000" dirty="0" err="1"/>
              <a:t>Mitarbeiter:innen</a:t>
            </a:r>
            <a:endParaRPr lang="de-AT" sz="2000" dirty="0"/>
          </a:p>
          <a:p>
            <a:pPr marL="1147500" lvl="1" indent="-342900">
              <a:lnSpc>
                <a:spcPct val="130000"/>
              </a:lnSpc>
              <a:spcBef>
                <a:spcPts val="480"/>
              </a:spcBef>
              <a:buClr>
                <a:schemeClr val="bg2">
                  <a:lumMod val="50000"/>
                </a:schemeClr>
              </a:buClr>
              <a:buSzPct val="120000"/>
              <a:buFont typeface="Symbol" panose="05050102010706020507" pitchFamily="18" charset="2"/>
              <a:buChar char="-"/>
            </a:pPr>
            <a:r>
              <a:rPr lang="de-AT" sz="2000" dirty="0"/>
              <a:t>Schaffung ergänzender Möglichkeit für Begegnung und informelles Lernen</a:t>
            </a:r>
          </a:p>
          <a:p>
            <a:pPr marL="1147500" lvl="1" indent="-342900">
              <a:lnSpc>
                <a:spcPct val="130000"/>
              </a:lnSpc>
              <a:spcBef>
                <a:spcPts val="480"/>
              </a:spcBef>
              <a:buClr>
                <a:schemeClr val="bg2">
                  <a:lumMod val="50000"/>
                </a:schemeClr>
              </a:buClr>
              <a:buSzPct val="120000"/>
              <a:buFont typeface="Symbol" panose="05050102010706020507" pitchFamily="18" charset="2"/>
              <a:buChar char="-"/>
            </a:pPr>
            <a:endParaRPr lang="de-AT" sz="2000" b="0" dirty="0">
              <a:solidFill>
                <a:schemeClr val="tx1"/>
              </a:solidFill>
            </a:endParaRPr>
          </a:p>
          <a:p>
            <a:pPr marL="461700" indent="-342900">
              <a:lnSpc>
                <a:spcPct val="130000"/>
              </a:lnSpc>
              <a:spcBef>
                <a:spcPts val="480"/>
              </a:spcBef>
              <a:buClr>
                <a:schemeClr val="bg2">
                  <a:lumMod val="50000"/>
                </a:schemeClr>
              </a:buClr>
              <a:buSzPct val="120000"/>
              <a:buFont typeface="Symbol" panose="05050102010706020507" pitchFamily="18" charset="2"/>
              <a:buChar char="-"/>
            </a:pPr>
            <a:endParaRPr lang="de-AT" sz="2400" b="0" dirty="0">
              <a:solidFill>
                <a:schemeClr val="tx1"/>
              </a:solidFill>
            </a:endParaRPr>
          </a:p>
          <a:p>
            <a:pPr marL="461700" indent="-342900">
              <a:lnSpc>
                <a:spcPct val="130000"/>
              </a:lnSpc>
              <a:spcBef>
                <a:spcPts val="480"/>
              </a:spcBef>
              <a:buClr>
                <a:schemeClr val="bg2">
                  <a:lumMod val="50000"/>
                </a:schemeClr>
              </a:buClr>
              <a:buSzPct val="120000"/>
              <a:buFont typeface="Symbol" panose="05050102010706020507" pitchFamily="18" charset="2"/>
              <a:buChar char="-"/>
            </a:pPr>
            <a:endParaRPr lang="de-AT" sz="2400" b="0" dirty="0">
              <a:solidFill>
                <a:schemeClr val="tx1"/>
              </a:solidFill>
            </a:endParaRPr>
          </a:p>
          <a:p>
            <a:pPr marL="461700" indent="-342900">
              <a:lnSpc>
                <a:spcPct val="130000"/>
              </a:lnSpc>
              <a:spcBef>
                <a:spcPts val="480"/>
              </a:spcBef>
              <a:buClr>
                <a:schemeClr val="bg2">
                  <a:lumMod val="50000"/>
                </a:schemeClr>
              </a:buClr>
              <a:buSzPct val="120000"/>
              <a:buFont typeface="Symbol" panose="05050102010706020507" pitchFamily="18" charset="2"/>
              <a:buChar char="-"/>
            </a:pPr>
            <a:endParaRPr lang="de-AT" sz="2400" b="0" dirty="0">
              <a:solidFill>
                <a:schemeClr val="tx1"/>
              </a:solidFill>
            </a:endParaRPr>
          </a:p>
          <a:p>
            <a:pPr marL="461700" indent="-342900">
              <a:lnSpc>
                <a:spcPct val="130000"/>
              </a:lnSpc>
              <a:spcBef>
                <a:spcPts val="480"/>
              </a:spcBef>
              <a:buClr>
                <a:schemeClr val="bg2">
                  <a:lumMod val="50000"/>
                </a:schemeClr>
              </a:buClr>
              <a:buSzPct val="120000"/>
              <a:buFont typeface="Symbol" panose="05050102010706020507" pitchFamily="18" charset="2"/>
              <a:buChar char="-"/>
            </a:pPr>
            <a:endParaRPr lang="de-AT" sz="2400" b="0" dirty="0">
              <a:solidFill>
                <a:schemeClr val="tx1"/>
              </a:solidFill>
            </a:endParaRPr>
          </a:p>
          <a:p>
            <a:pPr marL="461700" indent="-342900">
              <a:lnSpc>
                <a:spcPct val="130000"/>
              </a:lnSpc>
              <a:spcBef>
                <a:spcPts val="480"/>
              </a:spcBef>
              <a:buClr>
                <a:schemeClr val="bg2">
                  <a:lumMod val="50000"/>
                </a:schemeClr>
              </a:buClr>
              <a:buSzPct val="120000"/>
              <a:buFont typeface="Symbol" panose="05050102010706020507" pitchFamily="18" charset="2"/>
              <a:buChar char="-"/>
            </a:pPr>
            <a:endParaRPr lang="de-AT" sz="2400" b="0" dirty="0">
              <a:solidFill>
                <a:schemeClr val="tx1"/>
              </a:solidFill>
            </a:endParaRPr>
          </a:p>
        </p:txBody>
      </p:sp>
      <p:sp>
        <p:nvSpPr>
          <p:cNvPr id="9" name="Foliennummernplatzhalter 8"/>
          <p:cNvSpPr>
            <a:spLocks noGrp="1"/>
          </p:cNvSpPr>
          <p:nvPr>
            <p:ph type="sldNum" sz="quarter" idx="12"/>
          </p:nvPr>
        </p:nvSpPr>
        <p:spPr/>
        <p:txBody>
          <a:bodyPr/>
          <a:lstStyle/>
          <a:p>
            <a:r>
              <a:rPr lang="de-AT" dirty="0"/>
              <a:t> </a:t>
            </a:r>
            <a:fld id="{C82DBB10-97E5-4422-9B54-1C4DAFC5202C}" type="slidenum">
              <a:rPr lang="de-AT" smtClean="0"/>
              <a:t>8</a:t>
            </a:fld>
            <a:endParaRPr lang="de-AT" dirty="0"/>
          </a:p>
        </p:txBody>
      </p:sp>
    </p:spTree>
    <p:extLst>
      <p:ext uri="{BB962C8B-B14F-4D97-AF65-F5344CB8AC3E}">
        <p14:creationId xmlns:p14="http://schemas.microsoft.com/office/powerpoint/2010/main" val="40921550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2478156" y="1102485"/>
            <a:ext cx="9144000" cy="1894933"/>
          </a:xfrm>
        </p:spPr>
        <p:txBody>
          <a:bodyPr>
            <a:normAutofit/>
          </a:bodyPr>
          <a:lstStyle/>
          <a:p>
            <a:pPr>
              <a:spcAft>
                <a:spcPts val="2400"/>
              </a:spcAft>
            </a:pPr>
            <a:r>
              <a:rPr lang="de-DE" sz="4400" b="1" dirty="0">
                <a:solidFill>
                  <a:schemeClr val="bg2">
                    <a:lumMod val="10000"/>
                  </a:schemeClr>
                </a:solidFill>
              </a:rPr>
              <a:t>Vielen Dank für Ihre Aufmerksamkeit!</a:t>
            </a:r>
            <a:endParaRPr lang="de-AT" sz="2800" b="1" dirty="0">
              <a:solidFill>
                <a:schemeClr val="bg2">
                  <a:lumMod val="10000"/>
                </a:schemeClr>
              </a:solidFill>
            </a:endParaRPr>
          </a:p>
        </p:txBody>
      </p:sp>
      <p:sp>
        <p:nvSpPr>
          <p:cNvPr id="3" name="Untertitel 2"/>
          <p:cNvSpPr>
            <a:spLocks noGrp="1"/>
          </p:cNvSpPr>
          <p:nvPr>
            <p:ph type="subTitle" idx="1"/>
          </p:nvPr>
        </p:nvSpPr>
        <p:spPr>
          <a:xfrm>
            <a:off x="2849631" y="4289494"/>
            <a:ext cx="9144000" cy="1655762"/>
          </a:xfrm>
        </p:spPr>
        <p:txBody>
          <a:bodyPr>
            <a:normAutofit/>
          </a:bodyPr>
          <a:lstStyle/>
          <a:p>
            <a:pPr algn="r"/>
            <a:r>
              <a:rPr lang="de-DE" sz="2800" dirty="0">
                <a:solidFill>
                  <a:schemeClr val="bg2">
                    <a:lumMod val="50000"/>
                  </a:schemeClr>
                </a:solidFill>
              </a:rPr>
              <a:t>Univ.-Prof. Mag. Dr. Bettina Kubicek</a:t>
            </a:r>
          </a:p>
          <a:p>
            <a:pPr algn="r"/>
            <a:r>
              <a:rPr lang="de-DE" sz="2800" dirty="0">
                <a:solidFill>
                  <a:schemeClr val="bg2">
                    <a:lumMod val="50000"/>
                  </a:schemeClr>
                </a:solidFill>
              </a:rPr>
              <a:t>bettina.kubicek@uni-graz.at</a:t>
            </a:r>
          </a:p>
        </p:txBody>
      </p:sp>
    </p:spTree>
    <p:extLst>
      <p:ext uri="{BB962C8B-B14F-4D97-AF65-F5344CB8AC3E}">
        <p14:creationId xmlns:p14="http://schemas.microsoft.com/office/powerpoint/2010/main" val="26333467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835</Words>
  <Application>Microsoft Office PowerPoint</Application>
  <PresentationFormat>Breitbild</PresentationFormat>
  <Paragraphs>110</Paragraphs>
  <Slides>9</Slides>
  <Notes>9</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9</vt:i4>
      </vt:variant>
    </vt:vector>
  </HeadingPairs>
  <TitlesOfParts>
    <vt:vector size="15" baseType="lpstr">
      <vt:lpstr>Meiryo</vt:lpstr>
      <vt:lpstr>Arial</vt:lpstr>
      <vt:lpstr>Calibri</vt:lpstr>
      <vt:lpstr>Calibri Light</vt:lpstr>
      <vt:lpstr>Symbol</vt:lpstr>
      <vt:lpstr>Office Theme</vt:lpstr>
      <vt:lpstr>Zwischen Autonomie und Isolation:  Chancen und Gefahren mobiler Arbeit</vt:lpstr>
      <vt:lpstr>Mobile Arbeit hat viele Formen</vt:lpstr>
      <vt:lpstr>Chancen und Gefahren von Homeoffice</vt:lpstr>
      <vt:lpstr>Chancen von Homeoffice für Mitarbeiter:innen</vt:lpstr>
      <vt:lpstr>Gefahren von Homeoffice für Mitarbeiter:innen</vt:lpstr>
      <vt:lpstr>Gefahren von Homeoffice für Mitarbeiter:innen</vt:lpstr>
      <vt:lpstr>Arbeitszufriedenheit und Intensität von Homeoffice</vt:lpstr>
      <vt:lpstr>Was sollte bei Homeoffice beachtet werden</vt:lpstr>
      <vt:lpstr>Vielen Dank für Ihre Aufmerksamkeit!</vt:lpstr>
    </vt:vector>
  </TitlesOfParts>
  <Company>Universitaet Wien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Bettina Kubicek</dc:creator>
  <cp:lastModifiedBy>Kubicek, Bettina (bettina.kubicek@uni-graz.at)</cp:lastModifiedBy>
  <cp:revision>1444</cp:revision>
  <cp:lastPrinted>2021-06-22T06:12:00Z</cp:lastPrinted>
  <dcterms:created xsi:type="dcterms:W3CDTF">2016-03-24T09:51:32Z</dcterms:created>
  <dcterms:modified xsi:type="dcterms:W3CDTF">2022-04-28T15:48:37Z</dcterms:modified>
</cp:coreProperties>
</file>