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  <p:sldMasterId id="2147483835" r:id="rId2"/>
  </p:sldMasterIdLst>
  <p:notesMasterIdLst>
    <p:notesMasterId r:id="rId15"/>
  </p:notesMasterIdLst>
  <p:handoutMasterIdLst>
    <p:handoutMasterId r:id="rId16"/>
  </p:handoutMasterIdLst>
  <p:sldIdLst>
    <p:sldId id="277" r:id="rId3"/>
    <p:sldId id="388" r:id="rId4"/>
    <p:sldId id="381" r:id="rId5"/>
    <p:sldId id="379" r:id="rId6"/>
    <p:sldId id="380" r:id="rId7"/>
    <p:sldId id="382" r:id="rId8"/>
    <p:sldId id="384" r:id="rId9"/>
    <p:sldId id="383" r:id="rId10"/>
    <p:sldId id="389" r:id="rId11"/>
    <p:sldId id="393" r:id="rId12"/>
    <p:sldId id="391" r:id="rId13"/>
    <p:sldId id="401" r:id="rId14"/>
  </p:sldIdLst>
  <p:sldSz cx="9144000" cy="5143500" type="screen16x9"/>
  <p:notesSz cx="7099300" cy="102346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 UND INHALT" id="{EE235A36-39B4-4349-9861-25AD04D11B19}">
          <p14:sldIdLst>
            <p14:sldId id="277"/>
            <p14:sldId id="388"/>
            <p14:sldId id="381"/>
            <p14:sldId id="379"/>
            <p14:sldId id="380"/>
            <p14:sldId id="382"/>
            <p14:sldId id="384"/>
            <p14:sldId id="383"/>
            <p14:sldId id="389"/>
            <p14:sldId id="393"/>
            <p14:sldId id="391"/>
            <p14:sldId id="401"/>
          </p14:sldIdLst>
        </p14:section>
        <p14:section name="ZWISCHENFOLIEN" id="{455B065C-300A-7747-A2F7-8487E134A03B}">
          <p14:sldIdLst/>
        </p14:section>
        <p14:section name="TEXTFOLIEN" id="{3F10B530-848E-5548-9195-E17A1F44DCA0}">
          <p14:sldIdLst/>
        </p14:section>
        <p14:section name="BILD-,GRAFIK-,MEDIENFOLIEN" id="{8CC520A9-DEAC-C24D-861F-D4CAE5620502}">
          <p14:sldIdLst/>
        </p14:section>
        <p14:section name="DIAGRAMM- UND INFOLIEN" id="{2A76A3A5-FD9E-B443-A51B-B2CF89E9396F}">
          <p14:sldIdLst/>
        </p14:section>
        <p14:section name="Endfolie" id="{1A460E88-E5AA-3347-BBF5-B56C2F51650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BERNDORFER Lukas" initials="OL" lastIdx="1" clrIdx="0">
    <p:extLst>
      <p:ext uri="{19B8F6BF-5375-455C-9EA6-DF929625EA0E}">
        <p15:presenceInfo xmlns:p15="http://schemas.microsoft.com/office/powerpoint/2012/main" userId="S-1-5-21-1501370785-1977936799-2956953657-7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32A"/>
    <a:srgbClr val="8C0000"/>
    <a:srgbClr val="FF3100"/>
    <a:srgbClr val="FF2600"/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78003" autoAdjust="0"/>
  </p:normalViewPr>
  <p:slideViewPr>
    <p:cSldViewPr snapToObjects="1" showGuides="1">
      <p:cViewPr varScale="1">
        <p:scale>
          <a:sx n="69" d="100"/>
          <a:sy n="69" d="100"/>
        </p:scale>
        <p:origin x="114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17" d="100"/>
          <a:sy n="117" d="100"/>
        </p:scale>
        <p:origin x="39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bernhof\Downloads\dff91679-b711-4b03-941f-d75f84d2a893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dirty="0"/>
              <a:t>Vermögensteuern</a:t>
            </a:r>
            <a:r>
              <a:rPr lang="de-AT" baseline="0" dirty="0"/>
              <a:t> in % aller Steuereinnahmen, 2020</a:t>
            </a:r>
            <a:endParaRPr lang="de-A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3C-4014-97AF-CA7BE99A8185}"/>
              </c:ext>
            </c:extLst>
          </c:dPt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3C-4014-97AF-CA7BE99A8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'OECD.Stat export'!$A$8:$A$45</c:f>
              <c:strCache>
                <c:ptCount val="38"/>
                <c:pt idx="0">
                  <c:v>Tschechien</c:v>
                </c:pt>
                <c:pt idx="1">
                  <c:v>Estland</c:v>
                </c:pt>
                <c:pt idx="2">
                  <c:v>Litauen</c:v>
                </c:pt>
                <c:pt idx="3">
                  <c:v>Österreich</c:v>
                </c:pt>
                <c:pt idx="4">
                  <c:v>Slowakei</c:v>
                </c:pt>
                <c:pt idx="5">
                  <c:v>Mexiko</c:v>
                </c:pt>
                <c:pt idx="6">
                  <c:v>Slowenien</c:v>
                </c:pt>
                <c:pt idx="7">
                  <c:v>Costa Rica</c:v>
                </c:pt>
                <c:pt idx="8">
                  <c:v>Schweden</c:v>
                </c:pt>
                <c:pt idx="9">
                  <c:v>Lettland</c:v>
                </c:pt>
                <c:pt idx="10">
                  <c:v>Ungarn</c:v>
                </c:pt>
                <c:pt idx="11">
                  <c:v>Deutschland</c:v>
                </c:pt>
                <c:pt idx="12">
                  <c:v>Norwegen</c:v>
                </c:pt>
                <c:pt idx="13">
                  <c:v>Polen</c:v>
                </c:pt>
                <c:pt idx="14">
                  <c:v>Finnland</c:v>
                </c:pt>
                <c:pt idx="15">
                  <c:v>Portugal</c:v>
                </c:pt>
                <c:pt idx="16">
                  <c:v>Dänemark</c:v>
                </c:pt>
                <c:pt idx="17">
                  <c:v>Niederlande</c:v>
                </c:pt>
                <c:pt idx="18">
                  <c:v>Türkei</c:v>
                </c:pt>
                <c:pt idx="19">
                  <c:v>Chile</c:v>
                </c:pt>
                <c:pt idx="20">
                  <c:v>Irland</c:v>
                </c:pt>
                <c:pt idx="21">
                  <c:v>Italien</c:v>
                </c:pt>
                <c:pt idx="22">
                  <c:v>Neuseeland</c:v>
                </c:pt>
                <c:pt idx="23">
                  <c:v>Spanien</c:v>
                </c:pt>
                <c:pt idx="24">
                  <c:v>Island</c:v>
                </c:pt>
                <c:pt idx="25">
                  <c:v>Schweiz</c:v>
                </c:pt>
                <c:pt idx="26">
                  <c:v>Griechenland</c:v>
                </c:pt>
                <c:pt idx="27">
                  <c:v>Belgien</c:v>
                </c:pt>
                <c:pt idx="28">
                  <c:v>Japan</c:v>
                </c:pt>
                <c:pt idx="29">
                  <c:v>Frankreich</c:v>
                </c:pt>
                <c:pt idx="30">
                  <c:v>Kolumbien</c:v>
                </c:pt>
                <c:pt idx="31">
                  <c:v>Australien</c:v>
                </c:pt>
                <c:pt idx="32">
                  <c:v>Istrael</c:v>
                </c:pt>
                <c:pt idx="33">
                  <c:v>Luxemburg</c:v>
                </c:pt>
                <c:pt idx="34">
                  <c:v>UK</c:v>
                </c:pt>
                <c:pt idx="35">
                  <c:v>USA</c:v>
                </c:pt>
                <c:pt idx="36">
                  <c:v>Kanada</c:v>
                </c:pt>
                <c:pt idx="37">
                  <c:v>Korea</c:v>
                </c:pt>
              </c:strCache>
            </c:strRef>
          </c:cat>
          <c:val>
            <c:numRef>
              <c:f>'OECD.Stat export'!$E$8:$E$45</c:f>
              <c:numCache>
                <c:formatCode>#,##0.0_ ;\-#,##0.0\ </c:formatCode>
                <c:ptCount val="38"/>
                <c:pt idx="0">
                  <c:v>0.59299999999999997</c:v>
                </c:pt>
                <c:pt idx="1">
                  <c:v>0.63100000000000001</c:v>
                </c:pt>
                <c:pt idx="2">
                  <c:v>0.96199999999999997</c:v>
                </c:pt>
                <c:pt idx="3">
                  <c:v>1.3759999999999999</c:v>
                </c:pt>
                <c:pt idx="4">
                  <c:v>1.3759999999999999</c:v>
                </c:pt>
                <c:pt idx="5">
                  <c:v>1.603</c:v>
                </c:pt>
                <c:pt idx="6">
                  <c:v>1.698</c:v>
                </c:pt>
                <c:pt idx="7">
                  <c:v>1.9790000000000001</c:v>
                </c:pt>
                <c:pt idx="8">
                  <c:v>2.2410000000000001</c:v>
                </c:pt>
                <c:pt idx="9">
                  <c:v>2.964</c:v>
                </c:pt>
                <c:pt idx="10">
                  <c:v>2.9809999999999999</c:v>
                </c:pt>
                <c:pt idx="11">
                  <c:v>3.286</c:v>
                </c:pt>
                <c:pt idx="12">
                  <c:v>3.3570000000000002</c:v>
                </c:pt>
                <c:pt idx="13">
                  <c:v>3.58</c:v>
                </c:pt>
                <c:pt idx="14">
                  <c:v>3.5910000000000002</c:v>
                </c:pt>
                <c:pt idx="15">
                  <c:v>4.1779999999999999</c:v>
                </c:pt>
                <c:pt idx="16">
                  <c:v>4.2080000000000002</c:v>
                </c:pt>
                <c:pt idx="17">
                  <c:v>4.2409999999999997</c:v>
                </c:pt>
                <c:pt idx="18">
                  <c:v>4.4450000000000003</c:v>
                </c:pt>
                <c:pt idx="19">
                  <c:v>5.19</c:v>
                </c:pt>
                <c:pt idx="20">
                  <c:v>5.6740000000000004</c:v>
                </c:pt>
                <c:pt idx="21">
                  <c:v>5.7279999999999998</c:v>
                </c:pt>
                <c:pt idx="22">
                  <c:v>5.9029999999999996</c:v>
                </c:pt>
                <c:pt idx="23">
                  <c:v>6.6520000000000001</c:v>
                </c:pt>
                <c:pt idx="24">
                  <c:v>6.7690000000000001</c:v>
                </c:pt>
                <c:pt idx="25">
                  <c:v>7.8</c:v>
                </c:pt>
                <c:pt idx="26">
                  <c:v>7.9260000000000002</c:v>
                </c:pt>
                <c:pt idx="27">
                  <c:v>8.01</c:v>
                </c:pt>
                <c:pt idx="28">
                  <c:v>8.1760000000000002</c:v>
                </c:pt>
                <c:pt idx="29">
                  <c:v>8.7530000000000001</c:v>
                </c:pt>
                <c:pt idx="30">
                  <c:v>9.6809999999999992</c:v>
                </c:pt>
                <c:pt idx="31">
                  <c:v>9.8230000000000004</c:v>
                </c:pt>
                <c:pt idx="32">
                  <c:v>9.9060000000000006</c:v>
                </c:pt>
                <c:pt idx="33">
                  <c:v>10.018000000000001</c:v>
                </c:pt>
                <c:pt idx="34">
                  <c:v>11.760999999999999</c:v>
                </c:pt>
                <c:pt idx="35">
                  <c:v>11.935</c:v>
                </c:pt>
                <c:pt idx="36">
                  <c:v>12.079000000000001</c:v>
                </c:pt>
                <c:pt idx="37">
                  <c:v>14.21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3C-4014-97AF-CA7BE99A8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482576"/>
        <c:axId val="423482904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3C-4014-97AF-CA7BE99A8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'OECD.Stat export'!$F$8:$F$45</c:f>
              <c:numCache>
                <c:formatCode>#,##0.0_ ;\-#,##0.0\ </c:formatCode>
                <c:ptCount val="38"/>
                <c:pt idx="0">
                  <c:v>5.5270000000000001</c:v>
                </c:pt>
                <c:pt idx="1">
                  <c:v>5.5270000000000001</c:v>
                </c:pt>
                <c:pt idx="2">
                  <c:v>5.5270000000000001</c:v>
                </c:pt>
                <c:pt idx="3">
                  <c:v>5.5270000000000001</c:v>
                </c:pt>
                <c:pt idx="4">
                  <c:v>5.5270000000000001</c:v>
                </c:pt>
                <c:pt idx="5">
                  <c:v>5.5270000000000001</c:v>
                </c:pt>
                <c:pt idx="6">
                  <c:v>5.5270000000000001</c:v>
                </c:pt>
                <c:pt idx="7">
                  <c:v>5.5270000000000001</c:v>
                </c:pt>
                <c:pt idx="8">
                  <c:v>5.5270000000000001</c:v>
                </c:pt>
                <c:pt idx="9">
                  <c:v>5.5270000000000001</c:v>
                </c:pt>
                <c:pt idx="10">
                  <c:v>5.5270000000000001</c:v>
                </c:pt>
                <c:pt idx="11">
                  <c:v>5.5270000000000001</c:v>
                </c:pt>
                <c:pt idx="12">
                  <c:v>5.5270000000000001</c:v>
                </c:pt>
                <c:pt idx="13">
                  <c:v>5.5270000000000001</c:v>
                </c:pt>
                <c:pt idx="14">
                  <c:v>5.5270000000000001</c:v>
                </c:pt>
                <c:pt idx="15">
                  <c:v>5.5270000000000001</c:v>
                </c:pt>
                <c:pt idx="16">
                  <c:v>5.5270000000000001</c:v>
                </c:pt>
                <c:pt idx="17">
                  <c:v>5.5270000000000001</c:v>
                </c:pt>
                <c:pt idx="18">
                  <c:v>5.5270000000000001</c:v>
                </c:pt>
                <c:pt idx="19">
                  <c:v>5.5270000000000001</c:v>
                </c:pt>
                <c:pt idx="20">
                  <c:v>5.5270000000000001</c:v>
                </c:pt>
                <c:pt idx="21">
                  <c:v>5.5270000000000001</c:v>
                </c:pt>
                <c:pt idx="22">
                  <c:v>5.5270000000000001</c:v>
                </c:pt>
                <c:pt idx="23">
                  <c:v>5.5270000000000001</c:v>
                </c:pt>
                <c:pt idx="24">
                  <c:v>5.5270000000000001</c:v>
                </c:pt>
                <c:pt idx="25">
                  <c:v>5.5270000000000001</c:v>
                </c:pt>
                <c:pt idx="26">
                  <c:v>5.5270000000000001</c:v>
                </c:pt>
                <c:pt idx="27">
                  <c:v>5.5270000000000001</c:v>
                </c:pt>
                <c:pt idx="28">
                  <c:v>5.5270000000000001</c:v>
                </c:pt>
                <c:pt idx="29">
                  <c:v>5.5270000000000001</c:v>
                </c:pt>
                <c:pt idx="30">
                  <c:v>5.5270000000000001</c:v>
                </c:pt>
                <c:pt idx="31">
                  <c:v>5.5270000000000001</c:v>
                </c:pt>
                <c:pt idx="32">
                  <c:v>5.5270000000000001</c:v>
                </c:pt>
                <c:pt idx="33">
                  <c:v>5.5270000000000001</c:v>
                </c:pt>
                <c:pt idx="34">
                  <c:v>5.5270000000000001</c:v>
                </c:pt>
                <c:pt idx="35">
                  <c:v>5.5270000000000001</c:v>
                </c:pt>
                <c:pt idx="36">
                  <c:v>5.5270000000000001</c:v>
                </c:pt>
                <c:pt idx="37">
                  <c:v>5.5270000000000001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3C-4014-97AF-CA7BE99A8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482576"/>
        <c:axId val="423482904"/>
      </c:lineChart>
      <c:catAx>
        <c:axId val="42348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3482904"/>
        <c:crosses val="autoZero"/>
        <c:auto val="1"/>
        <c:lblAlgn val="ctr"/>
        <c:lblOffset val="100"/>
        <c:noMultiLvlLbl val="0"/>
      </c:catAx>
      <c:valAx>
        <c:axId val="42348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348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6529-229E-0B49-A600-203989F581CF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C21B0-C3C5-FE4C-896B-5A10F4A9CA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167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81B77-36DE-454C-A3E7-30AB4CBEC1A0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067E7-12E0-6541-8452-2D9CD2E63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80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067E7-12E0-6541-8452-2D9CD2E63D4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85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67E7-12E0-6541-8452-2D9CD2E63D4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14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67E7-12E0-6541-8452-2D9CD2E63D4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76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/>
              <a:t>Vermögensteuern sind Mittel um Vermögenskonzentration zumindest im Anstieg zu mildern und daher auch ein Schutz vor politischer Einflussnahme der Superreichen und damit ein Schutz für die Demokratie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67E7-12E0-6541-8452-2D9CD2E63D4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60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67E7-12E0-6541-8452-2D9CD2E63D4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1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67E7-12E0-6541-8452-2D9CD2E63D4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67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67E7-12E0-6541-8452-2D9CD2E63D4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523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67E7-12E0-6541-8452-2D9CD2E63D4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42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67E7-12E0-6541-8452-2D9CD2E63D4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58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0" y="3975906"/>
            <a:ext cx="9144000" cy="35333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9600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accent4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0000">
            <a:off x="3509680" y="759061"/>
            <a:ext cx="2154929" cy="2154929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0000">
            <a:off x="3761701" y="1332140"/>
            <a:ext cx="1625238" cy="1008769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0000">
            <a:off x="5844215" y="531286"/>
            <a:ext cx="2158736" cy="21549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94067"/>
            <a:ext cx="9144000" cy="53436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6000" anchor="b" anchorCtr="0">
            <a:spAutoFit/>
          </a:bodyPr>
          <a:lstStyle>
            <a:lvl1pPr algn="l">
              <a:defRPr sz="3000" cap="all" baseline="0">
                <a:solidFill>
                  <a:schemeClr val="accent1"/>
                </a:solidFill>
                <a:latin typeface="Arial Narrow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81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383508"/>
            <a:ext cx="3816796" cy="3132535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24800" y="1851670"/>
            <a:ext cx="3808011" cy="490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4000" tIns="144000" rIns="144000" bIns="144000" numCol="1" spcCol="360000">
            <a:spAutoFit/>
          </a:bodyPr>
          <a:lstStyle>
            <a:lvl1pPr marL="285744" indent="-285744">
              <a:lnSpc>
                <a:spcPct val="100000"/>
              </a:lnSpc>
              <a:spcBef>
                <a:spcPts val="0"/>
              </a:spcBef>
              <a:buClr>
                <a:srgbClr val="D8232A"/>
              </a:buClr>
              <a:buSzPct val="150000"/>
              <a:buFont typeface="Wingdings" charset="2"/>
              <a:buChar char="§"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/>
              <a:t>Wichtige Punkte aufzählen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24800" y="1383507"/>
            <a:ext cx="3808011" cy="468163"/>
          </a:xfrm>
          <a:prstGeom prst="rect">
            <a:avLst/>
          </a:prstGeom>
          <a:solidFill>
            <a:srgbClr val="D8232A"/>
          </a:solidFill>
        </p:spPr>
        <p:txBody>
          <a:bodyPr lIns="144000" tIns="144000" rIns="144000" bIns="144000" numCol="1" spcCol="36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cap="all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de-DE" dirty="0"/>
              <a:t>TITEL KASTEN EINFÜGEN EINZEILIG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6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1900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mit TIPP un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383508"/>
            <a:ext cx="3816796" cy="184666"/>
          </a:xfrm>
          <a:prstGeom prst="rect">
            <a:avLst/>
          </a:prstGeom>
        </p:spPr>
        <p:txBody>
          <a:bodyPr wrap="square" lIns="0" tIns="0" rIns="0" bIns="0" numCol="1" spcCol="36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7" y="3671156"/>
            <a:ext cx="3816798" cy="8448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4000" tIns="144000" rIns="144000" bIns="144000" numCol="1" spcCol="36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8232A"/>
              </a:buClr>
              <a:buSzPct val="150000"/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/>
              <a:t>Wichtigen Punkt aufzählen </a:t>
            </a:r>
            <a:r>
              <a:rPr lang="de-DE" dirty="0" err="1"/>
              <a:t>max</a:t>
            </a:r>
            <a:r>
              <a:rPr lang="de-DE" dirty="0"/>
              <a:t> 3 Zeilen. Auf Grund der Animation immer am unteren Ende einer Seite </a:t>
            </a:r>
            <a:r>
              <a:rPr lang="de-DE" dirty="0" err="1"/>
              <a:t>plazieren</a:t>
            </a:r>
            <a:r>
              <a:rPr lang="de-DE" dirty="0"/>
              <a:t>.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7" y="3235630"/>
            <a:ext cx="3816797" cy="435526"/>
          </a:xfrm>
          <a:prstGeom prst="rect">
            <a:avLst/>
          </a:prstGeom>
          <a:solidFill>
            <a:srgbClr val="D8232A"/>
          </a:solidFill>
        </p:spPr>
        <p:txBody>
          <a:bodyPr lIns="144000" tIns="144000" rIns="144000" bIns="144000" numCol="1" spcCol="360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cap="all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de-DE" dirty="0"/>
              <a:t>TITEL EINFÜGEN (z.B.: TIPP)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08630" y="1383507"/>
            <a:ext cx="3824182" cy="3132459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342891" indent="-342891">
              <a:lnSpc>
                <a:spcPct val="100000"/>
              </a:lnSpc>
              <a:spcBef>
                <a:spcPts val="0"/>
              </a:spcBef>
              <a:buClr>
                <a:srgbClr val="D8232A"/>
              </a:buClr>
              <a:buSzPct val="100000"/>
              <a:buFont typeface="+mj-lt"/>
              <a:buAutoNum type="arabicPeriod"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/>
              <a:t>Aufzählung mit Nummerierung oder </a:t>
            </a:r>
            <a:r>
              <a:rPr lang="de-DE" dirty="0" err="1"/>
              <a:t>BulletPoints</a:t>
            </a:r>
            <a:r>
              <a:rPr lang="de-DE" dirty="0"/>
              <a:t> einfügen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oder Text (</a:t>
            </a:r>
            <a:r>
              <a:rPr lang="de-DE" dirty="0" err="1"/>
              <a:t>BulletPoints</a:t>
            </a:r>
            <a:r>
              <a:rPr lang="de-DE" dirty="0"/>
              <a:t> löschen)</a:t>
            </a:r>
          </a:p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611188" y="951570"/>
            <a:ext cx="7921624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13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ellenplatzhalter 5"/>
          <p:cNvSpPr>
            <a:spLocks noGrp="1"/>
          </p:cNvSpPr>
          <p:nvPr>
            <p:ph type="tbl" sz="quarter" idx="13" hasCustomPrompt="1"/>
          </p:nvPr>
        </p:nvSpPr>
        <p:spPr>
          <a:xfrm>
            <a:off x="611187" y="1383507"/>
            <a:ext cx="7921625" cy="3132535"/>
          </a:xfrm>
          <a:prstGeom prst="rect">
            <a:avLst/>
          </a:prstGeom>
        </p:spPr>
        <p:txBody>
          <a:bodyPr/>
          <a:lstStyle>
            <a:lvl1pPr>
              <a:defRPr sz="13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Tabelle grauer Hintergrund und </a:t>
            </a:r>
            <a:r>
              <a:rPr lang="de-DE" dirty="0" err="1"/>
              <a:t>weisser</a:t>
            </a:r>
            <a:r>
              <a:rPr lang="de-DE" dirty="0"/>
              <a:t> Rand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4189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ellenplatzhalter 5"/>
          <p:cNvSpPr>
            <a:spLocks noGrp="1"/>
          </p:cNvSpPr>
          <p:nvPr>
            <p:ph type="tbl" sz="quarter" idx="13" hasCustomPrompt="1"/>
          </p:nvPr>
        </p:nvSpPr>
        <p:spPr>
          <a:xfrm>
            <a:off x="611187" y="1383507"/>
            <a:ext cx="7921625" cy="3132535"/>
          </a:xfrm>
          <a:prstGeom prst="rect">
            <a:avLst/>
          </a:prstGeom>
        </p:spPr>
        <p:txBody>
          <a:bodyPr/>
          <a:lstStyle>
            <a:lvl1pPr>
              <a:defRPr sz="13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Tabelle grauer Hintergrund und </a:t>
            </a:r>
            <a:r>
              <a:rPr lang="de-DE" dirty="0" err="1"/>
              <a:t>weisser</a:t>
            </a:r>
            <a:r>
              <a:rPr lang="de-DE" dirty="0"/>
              <a:t> Rand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5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32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1187" y="1390768"/>
            <a:ext cx="7921625" cy="31252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611188" y="951570"/>
            <a:ext cx="7921624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59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gross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1188" y="1383507"/>
            <a:ext cx="7921624" cy="259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4029913"/>
            <a:ext cx="7921624" cy="486129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1pPr>
          </a:lstStyle>
          <a:p>
            <a:pPr lvl="0"/>
            <a:r>
              <a:rPr lang="de-DE" dirty="0"/>
              <a:t>Bei Bedarf Bildunterschrift und Informationen eingeben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611188" y="951570"/>
            <a:ext cx="7921624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30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1188" y="1383505"/>
            <a:ext cx="3816799" cy="31325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4716124" y="1383507"/>
            <a:ext cx="3816688" cy="31325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6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68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und Text/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1188" y="1383505"/>
            <a:ext cx="3816799" cy="31325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6016" y="1383508"/>
            <a:ext cx="3816796" cy="3132535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/>
              <a:t>Text oder Aufzählung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5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75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1188" y="1383506"/>
            <a:ext cx="3816800" cy="2160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3614345"/>
            <a:ext cx="3816800" cy="901697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6" hasCustomPrompt="1"/>
          </p:nvPr>
        </p:nvSpPr>
        <p:spPr>
          <a:xfrm>
            <a:off x="4716016" y="1383506"/>
            <a:ext cx="3816796" cy="2160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6016" y="3614345"/>
            <a:ext cx="3816796" cy="901697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5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890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11188" y="1383506"/>
            <a:ext cx="2520000" cy="189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4788" y="3363838"/>
            <a:ext cx="2516400" cy="1152128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10" name="Bildplatzhalt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07336" y="1383506"/>
            <a:ext cx="2520000" cy="189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007336" y="3363838"/>
            <a:ext cx="2521876" cy="1152128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15" name="Bildplatzhalt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12000" y="1384300"/>
            <a:ext cx="2520000" cy="189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312000" y="3363838"/>
            <a:ext cx="2520000" cy="1152128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6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28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upt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587974"/>
            <a:ext cx="975653" cy="468000"/>
          </a:xfrm>
          <a:prstGeom prst="rect">
            <a:avLst/>
          </a:prstGeom>
        </p:spPr>
      </p:pic>
      <p:sp>
        <p:nvSpPr>
          <p:cNvPr id="20" name="Bildplatzhalter 1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prstGeom prst="foldedCorner">
            <a:avLst>
              <a:gd name="adj" fmla="val 27280"/>
            </a:avLst>
          </a:prstGeom>
        </p:spPr>
        <p:txBody>
          <a:bodyPr/>
          <a:lstStyle>
            <a:lvl1pPr marL="0" indent="0">
              <a:buFontTx/>
              <a:buNone/>
              <a:defRPr baseline="0">
                <a:latin typeface="Arial" charset="0"/>
              </a:defRPr>
            </a:lvl1pPr>
          </a:lstStyle>
          <a:p>
            <a:r>
              <a:rPr lang="de-DE" dirty="0"/>
              <a:t>Zum Einfügen eines Bildes auf das Bildsymbol klicken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0" y="3276701"/>
            <a:ext cx="9144000" cy="35333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9600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accent4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2694861"/>
            <a:ext cx="9144000" cy="53436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6000" anchor="b" anchorCtr="0">
            <a:spAutoFit/>
          </a:bodyPr>
          <a:lstStyle>
            <a:lvl1pPr algn="l">
              <a:defRPr sz="3000" cap="all" baseline="0">
                <a:solidFill>
                  <a:schemeClr val="accent1"/>
                </a:solidFill>
                <a:latin typeface="Arial Narrow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15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0.24421 L 4.16667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11188" y="1383506"/>
            <a:ext cx="2052000" cy="15129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15" name="Bildplatzhalt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1188" y="3002672"/>
            <a:ext cx="2052000" cy="15121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16" name="Bildplatzhalt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771786" y="1384300"/>
            <a:ext cx="2052000" cy="15121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19" name="Bildplatzhalt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771786" y="3002671"/>
            <a:ext cx="2052000" cy="1513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3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4932384" y="1383507"/>
            <a:ext cx="3600427" cy="31313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latin typeface="Arial" charset="0"/>
              </a:defRPr>
            </a:lvl1pPr>
            <a:lvl2pPr marL="457189" indent="0">
              <a:lnSpc>
                <a:spcPct val="100000"/>
              </a:lnSpc>
              <a:buFontTx/>
              <a:buNone/>
              <a:defRPr sz="1300">
                <a:latin typeface="Arial" charset="0"/>
              </a:defRPr>
            </a:lvl2pPr>
            <a:lvl3pPr marL="914377" indent="0">
              <a:lnSpc>
                <a:spcPct val="100000"/>
              </a:lnSpc>
              <a:buFontTx/>
              <a:buNone/>
              <a:defRPr sz="1300">
                <a:latin typeface="Arial" charset="0"/>
              </a:defRPr>
            </a:lvl3pPr>
            <a:lvl4pPr marL="1371566" indent="0">
              <a:lnSpc>
                <a:spcPct val="100000"/>
              </a:lnSpc>
              <a:buFontTx/>
              <a:buNone/>
              <a:defRPr sz="1300">
                <a:latin typeface="Arial" charset="0"/>
              </a:defRPr>
            </a:lvl4pPr>
            <a:lvl5pPr marL="1828754" indent="0">
              <a:lnSpc>
                <a:spcPct val="100000"/>
              </a:lnSpc>
              <a:buFontTx/>
              <a:buNone/>
              <a:defRPr sz="1300">
                <a:latin typeface="Arial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87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Text Mosa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11188" y="1383508"/>
            <a:ext cx="1908000" cy="143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09649" y="2660620"/>
            <a:ext cx="1800000" cy="153888"/>
          </a:xfrm>
          <a:prstGeom prst="rect">
            <a:avLst/>
          </a:prstGeom>
        </p:spPr>
        <p:txBody>
          <a:bodyPr lIns="0" tIns="0" rIns="0" bIns="0" numCol="1" spcCol="360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21" name="Bildplatzhalt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09649" y="3084966"/>
            <a:ext cx="1908000" cy="143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16336" y="1383508"/>
            <a:ext cx="1908000" cy="143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23" name="Bildplatzhalt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24440" y="3084966"/>
            <a:ext cx="1908000" cy="143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Bild einfügen durch Klicken auf das Symbol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624440" y="2668524"/>
            <a:ext cx="1908000" cy="153888"/>
          </a:xfrm>
          <a:prstGeom prst="rect">
            <a:avLst/>
          </a:prstGeom>
        </p:spPr>
        <p:txBody>
          <a:bodyPr wrap="square" lIns="0" tIns="0" rIns="0" bIns="0" numCol="1" spcCol="360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188" y="4362550"/>
            <a:ext cx="1908000" cy="153888"/>
          </a:xfrm>
          <a:prstGeom prst="rect">
            <a:avLst/>
          </a:prstGeom>
        </p:spPr>
        <p:txBody>
          <a:bodyPr wrap="square" lIns="0" tIns="0" rIns="0" bIns="0" numCol="1" spcCol="360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-1095246" y="5791295"/>
            <a:ext cx="1800000" cy="169277"/>
          </a:xfrm>
          <a:prstGeom prst="rect">
            <a:avLst/>
          </a:prstGeom>
        </p:spPr>
        <p:txBody>
          <a:bodyPr lIns="0" tIns="0" rIns="0" bIns="0" numCol="1" spcCol="360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616336" y="4362078"/>
            <a:ext cx="1908000" cy="153888"/>
          </a:xfrm>
          <a:prstGeom prst="rect">
            <a:avLst/>
          </a:prstGeom>
        </p:spPr>
        <p:txBody>
          <a:bodyPr wrap="square" lIns="0" tIns="0" rIns="0" bIns="0" numCol="1" spcCol="360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28" name="Textfeld 27"/>
          <p:cNvSpPr txBox="1">
            <a:spLocks/>
          </p:cNvSpPr>
          <p:nvPr userDrawn="1"/>
        </p:nvSpPr>
        <p:spPr>
          <a:xfrm>
            <a:off x="2303188" y="3084966"/>
            <a:ext cx="216000" cy="216000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de-DE" sz="1300" b="1" i="0" baseline="0" dirty="0">
                <a:latin typeface="Arial" charset="0"/>
              </a:rPr>
              <a:t>2</a:t>
            </a:r>
          </a:p>
        </p:txBody>
      </p:sp>
      <p:sp>
        <p:nvSpPr>
          <p:cNvPr id="30" name="Textfeld 29"/>
          <p:cNvSpPr txBox="1">
            <a:spLocks/>
          </p:cNvSpPr>
          <p:nvPr userDrawn="1"/>
        </p:nvSpPr>
        <p:spPr>
          <a:xfrm>
            <a:off x="2609649" y="1389166"/>
            <a:ext cx="216000" cy="216000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de-DE" sz="1300" b="1" i="0" baseline="0" dirty="0">
                <a:latin typeface="Arial" charset="0"/>
              </a:rPr>
              <a:t>1</a:t>
            </a:r>
          </a:p>
        </p:txBody>
      </p:sp>
      <p:sp>
        <p:nvSpPr>
          <p:cNvPr id="31" name="Textfeld 30"/>
          <p:cNvSpPr txBox="1">
            <a:spLocks/>
          </p:cNvSpPr>
          <p:nvPr userDrawn="1"/>
        </p:nvSpPr>
        <p:spPr>
          <a:xfrm flipH="1">
            <a:off x="6623023" y="1383508"/>
            <a:ext cx="216000" cy="216000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de-DE" sz="1300" b="1" i="0" baseline="0" dirty="0">
                <a:latin typeface="Arial" charset="0"/>
              </a:rPr>
              <a:t>3</a:t>
            </a:r>
          </a:p>
        </p:txBody>
      </p:sp>
      <p:sp>
        <p:nvSpPr>
          <p:cNvPr id="32" name="Textfeld 31"/>
          <p:cNvSpPr txBox="1">
            <a:spLocks/>
          </p:cNvSpPr>
          <p:nvPr userDrawn="1"/>
        </p:nvSpPr>
        <p:spPr>
          <a:xfrm>
            <a:off x="6305862" y="3084966"/>
            <a:ext cx="216000" cy="216000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de-DE" sz="1300" b="1" i="0" baseline="0" dirty="0">
                <a:latin typeface="Arial" charset="0"/>
              </a:rPr>
              <a:t>4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611188" y="951570"/>
            <a:ext cx="7921624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268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3" grpId="0"/>
      <p:bldP spid="28" grpId="0" animBg="1"/>
      <p:bldP spid="30" grpId="0" animBg="1"/>
      <p:bldP spid="31" grpId="0" animBg="1"/>
      <p:bldP spid="32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/>
          <p:cNvSpPr>
            <a:spLocks noGrp="1"/>
          </p:cNvSpPr>
          <p:nvPr>
            <p:ph type="media" sz="quarter" idx="16" hasCustomPrompt="1"/>
          </p:nvPr>
        </p:nvSpPr>
        <p:spPr>
          <a:xfrm>
            <a:off x="611188" y="1383507"/>
            <a:ext cx="5544988" cy="313253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Video einfügen durch Klicken auf das Symbol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5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00191" y="1384300"/>
            <a:ext cx="2232621" cy="31321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charset="0"/>
              </a:defRPr>
            </a:lvl1pPr>
            <a:lvl2pPr marL="457189" indent="0">
              <a:buFontTx/>
              <a:buNone/>
              <a:defRPr sz="1200">
                <a:latin typeface="Arial" charset="0"/>
              </a:defRPr>
            </a:lvl2pPr>
            <a:lvl3pPr marL="914377" indent="0">
              <a:buFontTx/>
              <a:buNone/>
              <a:defRPr sz="1200">
                <a:latin typeface="Arial" charset="0"/>
              </a:defRPr>
            </a:lvl3pPr>
          </a:lstStyle>
          <a:p>
            <a:pPr lvl="0"/>
            <a:r>
              <a:rPr lang="de-DE" dirty="0"/>
              <a:t>Text oder Aufzählung zum Video einfügen...</a:t>
            </a:r>
          </a:p>
        </p:txBody>
      </p:sp>
    </p:spTree>
    <p:extLst>
      <p:ext uri="{BB962C8B-B14F-4D97-AF65-F5344CB8AC3E}">
        <p14:creationId xmlns:p14="http://schemas.microsoft.com/office/powerpoint/2010/main" val="207126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11188" y="1383507"/>
            <a:ext cx="7921624" cy="27544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Diagramm kopieren und einfügen oder auf Symbol klicken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7" y="4137924"/>
            <a:ext cx="7921625" cy="378514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1pPr>
          </a:lstStyle>
          <a:p>
            <a:pPr lvl="0"/>
            <a:r>
              <a:rPr lang="de-DE" dirty="0"/>
              <a:t>Erklärung oder </a:t>
            </a:r>
            <a:r>
              <a:rPr lang="de-DE" dirty="0" err="1"/>
              <a:t>Fussnoten</a:t>
            </a:r>
            <a:r>
              <a:rPr lang="de-DE" dirty="0"/>
              <a:t>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611188" y="951570"/>
            <a:ext cx="7921624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355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11188" y="1383507"/>
            <a:ext cx="4104828" cy="27544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/>
              <a:t>Diagramm kopieren und einfügen oder auf Symbol klicken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4137924"/>
            <a:ext cx="3816796" cy="378119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1pPr>
          </a:lstStyle>
          <a:p>
            <a:pPr lvl="0"/>
            <a:r>
              <a:rPr lang="de-DE" dirty="0"/>
              <a:t>Erklärung oder </a:t>
            </a:r>
            <a:r>
              <a:rPr lang="de-DE" dirty="0" err="1"/>
              <a:t>Fussnoten</a:t>
            </a:r>
            <a:r>
              <a:rPr lang="de-DE" dirty="0"/>
              <a:t> einfügen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6016" y="1383508"/>
            <a:ext cx="3816796" cy="3132535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/>
              <a:t>Text oder Aufzählung oder ausführliche Legende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611188" y="951570"/>
            <a:ext cx="7921624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758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5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5447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2057349" indent="-228594">
              <a:buClr>
                <a:schemeClr val="bg1">
                  <a:lumMod val="75000"/>
                </a:schemeClr>
              </a:buClr>
              <a:buSzPct val="150000"/>
              <a:buFont typeface="Wingdings" charset="2"/>
              <a:buChar char="§"/>
              <a:defRPr sz="1400"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Untertitel 2"/>
          <p:cNvSpPr>
            <a:spLocks noGrp="1"/>
          </p:cNvSpPr>
          <p:nvPr>
            <p:ph type="subTitle" idx="10"/>
          </p:nvPr>
        </p:nvSpPr>
        <p:spPr>
          <a:xfrm>
            <a:off x="611188" y="951570"/>
            <a:ext cx="7921624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079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587974"/>
            <a:ext cx="975653" cy="468000"/>
          </a:xfrm>
          <a:prstGeom prst="rect">
            <a:avLst/>
          </a:prstGeom>
        </p:spPr>
      </p:pic>
      <p:sp>
        <p:nvSpPr>
          <p:cNvPr id="20" name="Bildplatzhalter 1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355727"/>
            <a:ext cx="9144000" cy="2787776"/>
          </a:xfrm>
          <a:prstGeom prst="foldedCorner">
            <a:avLst>
              <a:gd name="adj" fmla="val 50000"/>
            </a:avLst>
          </a:prstGeom>
        </p:spPr>
        <p:txBody>
          <a:bodyPr/>
          <a:lstStyle>
            <a:lvl1pPr marL="0" indent="0">
              <a:buFontTx/>
              <a:buNone/>
              <a:defRPr baseline="0">
                <a:latin typeface="Arial" charset="0"/>
              </a:defRPr>
            </a:lvl1pPr>
          </a:lstStyle>
          <a:p>
            <a:r>
              <a:rPr lang="de-DE" dirty="0"/>
              <a:t>Zum Einfügen eines Bildes auf das Bildsymbol klicken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0" y="1384141"/>
            <a:ext cx="9144000" cy="35333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9600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accent4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802301"/>
            <a:ext cx="9144000" cy="53436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6000" anchor="b" anchorCtr="0">
            <a:spAutoFit/>
          </a:bodyPr>
          <a:lstStyle>
            <a:lvl1pPr algn="l">
              <a:defRPr sz="3000" cap="all" baseline="0">
                <a:solidFill>
                  <a:schemeClr val="accent1"/>
                </a:solidFill>
                <a:latin typeface="Arial Narrow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5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0.24421 L 4.16667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587974"/>
            <a:ext cx="975653" cy="468000"/>
          </a:xfrm>
          <a:prstGeom prst="rect">
            <a:avLst/>
          </a:prstGeom>
        </p:spPr>
      </p:pic>
      <p:sp>
        <p:nvSpPr>
          <p:cNvPr id="6" name="Gefaltete Ecke 5"/>
          <p:cNvSpPr/>
          <p:nvPr userDrawn="1"/>
        </p:nvSpPr>
        <p:spPr>
          <a:xfrm>
            <a:off x="-1" y="2427734"/>
            <a:ext cx="9144001" cy="2715767"/>
          </a:xfrm>
          <a:prstGeom prst="foldedCorner">
            <a:avLst>
              <a:gd name="adj" fmla="val 50000"/>
            </a:avLst>
          </a:prstGeom>
          <a:solidFill>
            <a:srgbClr val="D823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55576" y="2863592"/>
            <a:ext cx="6264696" cy="17457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de-DE" dirty="0"/>
              <a:t>Hier kann zusätzlicher Text in mehreren Zeilen stehen um die einzelnen Subkapitel besser zu gliedern...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-1" y="1384141"/>
            <a:ext cx="9144000" cy="35333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9600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accent4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-1" y="802301"/>
            <a:ext cx="9144000" cy="53436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6000" anchor="b" anchorCtr="0">
            <a:spAutoFit/>
          </a:bodyPr>
          <a:lstStyle>
            <a:lvl1pPr algn="l">
              <a:defRPr sz="3000" cap="all" baseline="0">
                <a:solidFill>
                  <a:schemeClr val="accent1"/>
                </a:solidFill>
                <a:latin typeface="Arial Narrow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34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0.24421 L 4.16667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680833" y="2398626"/>
            <a:ext cx="7782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HERZLICHEN DANK FÜR IHRE AUFMERKSAMKEIT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06827" y="2398627"/>
            <a:ext cx="7656345" cy="346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429" y="1549376"/>
            <a:ext cx="1885563" cy="188556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681" y="2071836"/>
            <a:ext cx="1354366" cy="840641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09250"/>
            <a:ext cx="2969998" cy="2282687"/>
          </a:xfrm>
          <a:prstGeom prst="rect">
            <a:avLst/>
          </a:prstGeom>
          <a:effectLst/>
        </p:spPr>
      </p:pic>
      <p:pic>
        <p:nvPicPr>
          <p:cNvPr id="6" name="Bild 5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429" y="3558845"/>
            <a:ext cx="1882800" cy="1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1383508"/>
            <a:ext cx="7921624" cy="31325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de-DE" dirty="0"/>
              <a:t>HIER STEHT DAS KAPITEL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Hier steht das Unterkapitel in Schwarz</a:t>
            </a:r>
          </a:p>
          <a:p>
            <a:pPr lvl="0"/>
            <a:r>
              <a:rPr lang="de-DE" dirty="0"/>
              <a:t>Hier steht die Zwischenfolie in Grau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5368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in Ebenen 1 Spalte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391111"/>
            <a:ext cx="7921624" cy="3124931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285744" indent="-285744" defTabSz="539987">
              <a:lnSpc>
                <a:spcPct val="100000"/>
              </a:lnSpc>
              <a:spcBef>
                <a:spcPts val="0"/>
              </a:spcBef>
              <a:buClr>
                <a:srgbClr val="D8232A"/>
              </a:buClr>
              <a:buSzPct val="150000"/>
              <a:buFont typeface="Wingdings" charset="2"/>
              <a:buChar char="§"/>
              <a:tabLst>
                <a:tab pos="719982" algn="l"/>
              </a:tabLst>
              <a:defRPr sz="1400" b="1" i="0" baseline="0">
                <a:solidFill>
                  <a:schemeClr val="tx1"/>
                </a:solidFill>
                <a:latin typeface="Arial" charset="0"/>
              </a:defRPr>
            </a:lvl1pPr>
            <a:lvl2pPr marL="685783" indent="-228594">
              <a:buClr>
                <a:schemeClr val="tx1"/>
              </a:buClr>
              <a:buSzPct val="150000"/>
              <a:buFont typeface="Wingdings" charset="2"/>
              <a:buChar char="§"/>
              <a:defRPr sz="1400" b="1" i="0">
                <a:latin typeface="Arial" charset="0"/>
              </a:defRPr>
            </a:lvl2pPr>
            <a:lvl3pPr marL="1142971" indent="-228594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Wingdings" charset="2"/>
              <a:buChar char="§"/>
              <a:defRPr sz="1400" b="0" i="0" baseline="0">
                <a:latin typeface="Arial" charset="0"/>
              </a:defRPr>
            </a:lvl3pPr>
            <a:lvl4pPr marL="1657309" indent="-285744">
              <a:buClr>
                <a:schemeClr val="bg1">
                  <a:lumMod val="75000"/>
                </a:schemeClr>
              </a:buClr>
              <a:buSzPct val="150000"/>
              <a:buFont typeface="Wingdings" charset="2"/>
              <a:buChar char="§"/>
              <a:tabLst>
                <a:tab pos="719982" algn="l"/>
              </a:tabLst>
              <a:defRPr sz="1400" b="0" i="0" baseline="0">
                <a:latin typeface="Arial" charset="0"/>
              </a:defRPr>
            </a:lvl4pPr>
            <a:lvl5pPr>
              <a:defRPr sz="1300"/>
            </a:lvl5pPr>
          </a:lstStyle>
          <a:p>
            <a:pPr lvl="0"/>
            <a:r>
              <a:rPr lang="de-DE" dirty="0"/>
              <a:t>Viel Text für bis zu vier Ebenen mit </a:t>
            </a:r>
            <a:r>
              <a:rPr lang="de-DE" dirty="0" err="1"/>
              <a:t>Tabstop</a:t>
            </a:r>
            <a:r>
              <a:rPr lang="de-DE" dirty="0"/>
              <a:t> einfügen, Schrift Arial Standard 14pt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387798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27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in Ebenen 1 Spalte 17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7" y="1391111"/>
            <a:ext cx="7921626" cy="3124931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285744" indent="-285744" defTabSz="539987">
              <a:lnSpc>
                <a:spcPct val="100000"/>
              </a:lnSpc>
              <a:spcBef>
                <a:spcPts val="0"/>
              </a:spcBef>
              <a:buClr>
                <a:srgbClr val="D8232A"/>
              </a:buClr>
              <a:buSzPct val="150000"/>
              <a:buFont typeface="Wingdings" charset="2"/>
              <a:buChar char="§"/>
              <a:tabLst>
                <a:tab pos="719982" algn="l"/>
              </a:tabLst>
              <a:defRPr sz="1700" b="1" i="0" baseline="0">
                <a:solidFill>
                  <a:schemeClr val="tx1"/>
                </a:solidFill>
                <a:latin typeface="Arial" charset="0"/>
              </a:defRPr>
            </a:lvl1pPr>
            <a:lvl2pPr marL="685783" indent="-228594">
              <a:buClr>
                <a:schemeClr val="tx1"/>
              </a:buClr>
              <a:buSzPct val="150000"/>
              <a:buFont typeface="Wingdings" charset="2"/>
              <a:buChar char="§"/>
              <a:defRPr sz="1700" b="1" i="0" baseline="0">
                <a:latin typeface="Arial" charset="0"/>
              </a:defRPr>
            </a:lvl2pPr>
            <a:lvl3pPr marL="1142971" indent="-228594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Wingdings" charset="2"/>
              <a:buChar char="§"/>
              <a:defRPr sz="1700" b="0" i="0" baseline="0">
                <a:latin typeface="Arial" charset="0"/>
              </a:defRPr>
            </a:lvl3pPr>
            <a:lvl4pPr marL="1657309" indent="-285744">
              <a:buClr>
                <a:schemeClr val="bg1">
                  <a:lumMod val="75000"/>
                </a:schemeClr>
              </a:buClr>
              <a:buSzPct val="150000"/>
              <a:buFont typeface="Wingdings" charset="2"/>
              <a:buChar char="§"/>
              <a:tabLst>
                <a:tab pos="719982" algn="l"/>
              </a:tabLst>
              <a:defRPr sz="1700" b="0" i="0" baseline="0">
                <a:latin typeface="Arial" charset="0"/>
              </a:defRPr>
            </a:lvl4pPr>
            <a:lvl5pPr>
              <a:defRPr sz="1300"/>
            </a:lvl5pPr>
          </a:lstStyle>
          <a:p>
            <a:pPr lvl="0"/>
            <a:r>
              <a:rPr lang="de-DE" dirty="0"/>
              <a:t>Wenig Text für bis zu vier Ebenen mit </a:t>
            </a:r>
            <a:r>
              <a:rPr lang="de-DE" dirty="0" err="1"/>
              <a:t>Tabstop</a:t>
            </a:r>
            <a:r>
              <a:rPr lang="de-DE" dirty="0"/>
              <a:t> einfügen</a:t>
            </a:r>
          </a:p>
          <a:p>
            <a:pPr lvl="0"/>
            <a:r>
              <a:rPr lang="de-DE" dirty="0"/>
              <a:t>Schrift Arial Standard 17pt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662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383508"/>
            <a:ext cx="7921624" cy="3132535"/>
          </a:xfrm>
          <a:prstGeom prst="rect">
            <a:avLst/>
          </a:prstGeom>
        </p:spPr>
        <p:txBody>
          <a:bodyPr lIns="0" tIns="0" rIns="0" bIns="0" numCol="2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mit 2 Spalten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611188" y="951570"/>
            <a:ext cx="7921624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186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0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31" r:id="rId2"/>
    <p:sldLayoutId id="2147483832" r:id="rId3"/>
    <p:sldLayoutId id="2147483833" r:id="rId4"/>
    <p:sldLayoutId id="2147483834" r:id="rId5"/>
  </p:sldLayoutIdLst>
  <p:txStyles>
    <p:titleStyle>
      <a:lvl1pPr algn="ctr" defTabSz="609570" rtl="0" eaLnBrk="1" latinLnBrk="0" hangingPunct="1">
        <a:spcBef>
          <a:spcPct val="0"/>
        </a:spcBef>
        <a:buNone/>
        <a:defRPr sz="3800" kern="1200" cap="all" baseline="0">
          <a:solidFill>
            <a:schemeClr val="accent1"/>
          </a:solidFill>
          <a:latin typeface="Arial Narrow" charset="0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1333" kern="1200">
          <a:solidFill>
            <a:schemeClr val="tx1"/>
          </a:solidFill>
          <a:latin typeface="Abadi MT Condensed Extra Bold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1333" kern="1200">
          <a:solidFill>
            <a:schemeClr val="tx1"/>
          </a:solidFill>
          <a:latin typeface="Abadi MT Condensed Extra Bold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1333" kern="1200">
          <a:solidFill>
            <a:schemeClr val="tx1"/>
          </a:solidFill>
          <a:latin typeface="Abadi MT Condensed Extra Bold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1333" kern="1200">
          <a:solidFill>
            <a:schemeClr val="tx1"/>
          </a:solidFill>
          <a:latin typeface="Abadi MT Condensed Extra Bold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1333" kern="1200">
          <a:solidFill>
            <a:schemeClr val="tx1"/>
          </a:solidFill>
          <a:latin typeface="Abadi MT Condensed Extra Bold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499" y="93790"/>
            <a:ext cx="44570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Kurztitel der Präsentation I 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Datum</a:t>
            </a:r>
            <a:r>
              <a:rPr lang="de-DE" sz="8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 Folie Nr.</a:t>
            </a:r>
            <a:fld id="{3AE51076-05E1-3843-988F-CC8E7604B110}" type="slidenum">
              <a:rPr lang="de-DE" sz="800" baseline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‹Nr.›</a:t>
            </a:fld>
            <a:endParaRPr lang="de-DE" sz="800" baseline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587974"/>
            <a:ext cx="975653" cy="468000"/>
          </a:xfrm>
          <a:prstGeom prst="rect">
            <a:avLst/>
          </a:prstGeom>
        </p:spPr>
      </p:pic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611187" y="1383508"/>
            <a:ext cx="7921626" cy="31325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  <a:p>
            <a:pPr lvl="3"/>
            <a:r>
              <a:rPr lang="de-DE" dirty="0"/>
              <a:t>Ebene 4</a:t>
            </a:r>
          </a:p>
          <a:p>
            <a:pPr lvl="4"/>
            <a:r>
              <a:rPr lang="de-DE" dirty="0"/>
              <a:t>Ebene 5</a:t>
            </a:r>
          </a:p>
        </p:txBody>
      </p:sp>
    </p:spTree>
    <p:extLst>
      <p:ext uri="{BB962C8B-B14F-4D97-AF65-F5344CB8AC3E}">
        <p14:creationId xmlns:p14="http://schemas.microsoft.com/office/powerpoint/2010/main" val="11369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66" r:id="rId2"/>
    <p:sldLayoutId id="2147483867" r:id="rId3"/>
    <p:sldLayoutId id="2147483837" r:id="rId4"/>
    <p:sldLayoutId id="2147483839" r:id="rId5"/>
    <p:sldLayoutId id="2147483840" r:id="rId6"/>
    <p:sldLayoutId id="2147483869" r:id="rId7"/>
    <p:sldLayoutId id="2147483841" r:id="rId8"/>
    <p:sldLayoutId id="2147483842" r:id="rId9"/>
    <p:sldLayoutId id="2147483849" r:id="rId10"/>
    <p:sldLayoutId id="2147483850" r:id="rId11"/>
    <p:sldLayoutId id="2147483845" r:id="rId12"/>
    <p:sldLayoutId id="2147483843" r:id="rId13"/>
    <p:sldLayoutId id="2147483844" r:id="rId14"/>
    <p:sldLayoutId id="2147483851" r:id="rId15"/>
    <p:sldLayoutId id="2147483852" r:id="rId16"/>
    <p:sldLayoutId id="2147483868" r:id="rId17"/>
    <p:sldLayoutId id="2147483846" r:id="rId18"/>
    <p:sldLayoutId id="2147483847" r:id="rId19"/>
    <p:sldLayoutId id="2147483848" r:id="rId20"/>
    <p:sldLayoutId id="2147483872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rgbClr val="D8232A"/>
          </a:solidFill>
          <a:latin typeface="Arial Narrow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D8232A"/>
        </a:buClr>
        <a:buSzPct val="150000"/>
        <a:buFont typeface="Wingdings" charset="2"/>
        <a:buChar char="§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150000"/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SzPct val="150000"/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SzPct val="150000"/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SzPct val="150000"/>
        <a:buFont typeface="Wingdings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" userDrawn="1">
          <p15:clr>
            <a:srgbClr val="F26B43"/>
          </p15:clr>
        </p15:guide>
        <p15:guide id="2" orient="horz" pos="2845" userDrawn="1">
          <p15:clr>
            <a:srgbClr val="F26B43"/>
          </p15:clr>
        </p15:guide>
        <p15:guide id="3" orient="horz" pos="872" userDrawn="1">
          <p15:clr>
            <a:srgbClr val="F26B43"/>
          </p15:clr>
        </p15:guide>
        <p15:guide id="4" pos="5375" userDrawn="1">
          <p15:clr>
            <a:srgbClr val="F26B43"/>
          </p15:clr>
        </p15:guide>
        <p15:guide id="5" pos="385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1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Dominik </a:t>
            </a:r>
            <a:r>
              <a:rPr lang="de-DE" dirty="0" err="1"/>
              <a:t>bernhofer</a:t>
            </a:r>
            <a:r>
              <a:rPr lang="de-DE" dirty="0"/>
              <a:t> I  03.05.2022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3424845"/>
            <a:ext cx="9144000" cy="503590"/>
          </a:xfrm>
        </p:spPr>
        <p:txBody>
          <a:bodyPr/>
          <a:lstStyle/>
          <a:p>
            <a:r>
              <a:rPr lang="de-DE" sz="2800" b="1" dirty="0"/>
              <a:t>Warum brauchen wir </a:t>
            </a:r>
            <a:r>
              <a:rPr lang="de-DE" sz="2800" b="1" dirty="0" err="1"/>
              <a:t>vermögensteuern</a:t>
            </a:r>
            <a:r>
              <a:rPr lang="de-DE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117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5CC2B8E-E70C-4E12-9E0D-DEAE4F20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</p:spPr>
        <p:txBody>
          <a:bodyPr/>
          <a:lstStyle/>
          <a:p>
            <a:r>
              <a:rPr lang="de-AT" sz="2000" b="1" dirty="0"/>
              <a:t>Modell für eine moderne Vermögensteuer</a:t>
            </a:r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F18E0F3-FC83-43F3-AF01-E32EF394ABB9}"/>
              </a:ext>
            </a:extLst>
          </p:cNvPr>
          <p:cNvSpPr/>
          <p:nvPr/>
        </p:nvSpPr>
        <p:spPr>
          <a:xfrm>
            <a:off x="614139" y="1091322"/>
            <a:ext cx="6118101" cy="127302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b="1" dirty="0"/>
              <a:t>Steuersubjekt</a:t>
            </a:r>
          </a:p>
          <a:p>
            <a:r>
              <a:rPr lang="de-AT" sz="2000" dirty="0"/>
              <a:t>Natürliche Personen und Privatstiftungen mit ihrem Weltvermögen; Beschränkt Steuerpflichtige mit Inlandsvermögen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F3279AF-9E58-46C0-933F-A714661C645B}"/>
              </a:ext>
            </a:extLst>
          </p:cNvPr>
          <p:cNvSpPr/>
          <p:nvPr/>
        </p:nvSpPr>
        <p:spPr>
          <a:xfrm>
            <a:off x="614139" y="2435535"/>
            <a:ext cx="6118101" cy="127302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b="1" dirty="0"/>
              <a:t>Steuerobjekt</a:t>
            </a:r>
          </a:p>
          <a:p>
            <a:r>
              <a:rPr lang="de-AT" sz="2000" dirty="0"/>
              <a:t>Nettovermögen (Vermögen abzüglich Schulden)</a:t>
            </a:r>
          </a:p>
          <a:p>
            <a:r>
              <a:rPr lang="de-AT" sz="2000" dirty="0"/>
              <a:t>Bewertung gemäß Bewertungsgesetz</a:t>
            </a:r>
          </a:p>
          <a:p>
            <a:r>
              <a:rPr lang="de-AT" dirty="0"/>
              <a:t>zB Börsenwert für Aktien, Einheitswert für Landwirtschaft</a:t>
            </a:r>
            <a:endParaRPr lang="de-AT" sz="2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2AD5A01-193A-40EC-9449-C87A2ADF0B70}"/>
              </a:ext>
            </a:extLst>
          </p:cNvPr>
          <p:cNvSpPr/>
          <p:nvPr/>
        </p:nvSpPr>
        <p:spPr>
          <a:xfrm>
            <a:off x="614139" y="3786034"/>
            <a:ext cx="6118101" cy="92385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b="1" dirty="0"/>
              <a:t>Steuertarif</a:t>
            </a:r>
          </a:p>
          <a:p>
            <a:r>
              <a:rPr lang="de-AT" sz="2000" dirty="0"/>
              <a:t>Progressiver Tarif ab 1 Mio €</a:t>
            </a:r>
          </a:p>
          <a:p>
            <a:r>
              <a:rPr lang="de-AT" sz="2000" dirty="0"/>
              <a:t>GPA zB 0,5% ab 1 Mio, 1% ab 2 Mio, 1,5% ab 3 Mio </a:t>
            </a:r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C6D7BAC8-7B55-452F-83E1-AB425B0FA533}"/>
              </a:ext>
            </a:extLst>
          </p:cNvPr>
          <p:cNvSpPr/>
          <p:nvPr/>
        </p:nvSpPr>
        <p:spPr>
          <a:xfrm>
            <a:off x="6732240" y="987574"/>
            <a:ext cx="504056" cy="38164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E9739DB-1880-4554-A3A1-BE6A486CC778}"/>
              </a:ext>
            </a:extLst>
          </p:cNvPr>
          <p:cNvSpPr txBox="1"/>
          <p:nvPr/>
        </p:nvSpPr>
        <p:spPr>
          <a:xfrm>
            <a:off x="7308304" y="2154818"/>
            <a:ext cx="1728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Bringt rund 5 </a:t>
            </a:r>
            <a:r>
              <a:rPr lang="de-AT" sz="2000" dirty="0" err="1"/>
              <a:t>Mrd</a:t>
            </a:r>
            <a:r>
              <a:rPr lang="de-AT" sz="2000" dirty="0"/>
              <a:t> € von den reichsten 2-3% der Haushalte</a:t>
            </a:r>
          </a:p>
        </p:txBody>
      </p:sp>
    </p:spTree>
    <p:extLst>
      <p:ext uri="{BB962C8B-B14F-4D97-AF65-F5344CB8AC3E}">
        <p14:creationId xmlns:p14="http://schemas.microsoft.com/office/powerpoint/2010/main" val="240392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BD36A5-9B98-4FB4-9AFC-E4DB5B146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8" y="1491630"/>
            <a:ext cx="7921624" cy="28083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AT" sz="2000" dirty="0"/>
              <a:t>Falsche Selbsteinschätzung</a:t>
            </a:r>
          </a:p>
          <a:p>
            <a:pPr>
              <a:spcAft>
                <a:spcPts val="1200"/>
              </a:spcAft>
            </a:pPr>
            <a:r>
              <a:rPr lang="de-AT" sz="2000" dirty="0"/>
              <a:t>Steuermythen zB „Schnüffelsteuer“</a:t>
            </a:r>
          </a:p>
          <a:p>
            <a:pPr>
              <a:spcAft>
                <a:spcPts val="1200"/>
              </a:spcAft>
            </a:pPr>
            <a:r>
              <a:rPr lang="de-AT" sz="2000" dirty="0"/>
              <a:t>Tageszeitungen mehrheitlich kritisch bis ablehnend</a:t>
            </a:r>
          </a:p>
          <a:p>
            <a:pPr>
              <a:spcAft>
                <a:spcPts val="1200"/>
              </a:spcAft>
            </a:pPr>
            <a:r>
              <a:rPr lang="de-AT" sz="2000" dirty="0"/>
              <a:t>Politische Macht von Vermögenden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AT" sz="2000" dirty="0">
                <a:sym typeface="Wingdings" panose="05000000000000000000" pitchFamily="2" charset="2"/>
              </a:rPr>
              <a:t> Ableitung </a:t>
            </a:r>
            <a:r>
              <a:rPr lang="de-AT" sz="2000" u="sng" dirty="0">
                <a:sym typeface="Wingdings" panose="05000000000000000000" pitchFamily="2" charset="2"/>
              </a:rPr>
              <a:t>WEITERKÄMPFEN</a:t>
            </a:r>
            <a:endParaRPr lang="de-AT" sz="2000" u="sng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67D21E-D9A1-41F5-AA23-7233FF50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332399"/>
          </a:xfrm>
        </p:spPr>
        <p:txBody>
          <a:bodyPr/>
          <a:lstStyle/>
          <a:p>
            <a:r>
              <a:rPr lang="de-AT" sz="2400" b="1" dirty="0"/>
              <a:t>Warum haben wir sie noch nicht?</a:t>
            </a:r>
          </a:p>
        </p:txBody>
      </p:sp>
    </p:spTree>
    <p:extLst>
      <p:ext uri="{BB962C8B-B14F-4D97-AF65-F5344CB8AC3E}">
        <p14:creationId xmlns:p14="http://schemas.microsoft.com/office/powerpoint/2010/main" val="72848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11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BD36A5-9B98-4FB4-9AFC-E4DB5B146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8" y="1707654"/>
            <a:ext cx="7921624" cy="28083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AT" sz="2400" dirty="0"/>
              <a:t>Warum brauchen wir Vermögensteuern?</a:t>
            </a:r>
          </a:p>
          <a:p>
            <a:pPr>
              <a:spcAft>
                <a:spcPts val="1200"/>
              </a:spcAft>
            </a:pPr>
            <a:r>
              <a:rPr lang="de-AT" sz="2400" dirty="0"/>
              <a:t>Modell für eine moderne Vermögensteuer</a:t>
            </a:r>
          </a:p>
          <a:p>
            <a:pPr>
              <a:spcAft>
                <a:spcPts val="1200"/>
              </a:spcAft>
            </a:pPr>
            <a:r>
              <a:rPr lang="de-AT" sz="2400" dirty="0"/>
              <a:t>Warum haben wir sie noch nicht?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67D21E-D9A1-41F5-AA23-7233FF50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387798"/>
          </a:xfrm>
        </p:spPr>
        <p:txBody>
          <a:bodyPr/>
          <a:lstStyle/>
          <a:p>
            <a:r>
              <a:rPr lang="de-AT" sz="2800" b="1" dirty="0" err="1"/>
              <a:t>ausblick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283782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D3E67B-7FEC-40EB-B666-3644CD1056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de-AT" sz="2000" b="1" dirty="0"/>
          </a:p>
          <a:p>
            <a:r>
              <a:rPr lang="de-AT" sz="2000" b="1" dirty="0"/>
              <a:t>Ungerechte Steuerstruktur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416580-A611-404F-BAB9-DB57B647A3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endParaRPr lang="de-AT" sz="2000" b="1" dirty="0"/>
          </a:p>
          <a:p>
            <a:r>
              <a:rPr lang="de-AT" sz="2000" b="1" dirty="0"/>
              <a:t>Schulden für Corona-Unternehmenshilfen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98E8BB8-D76E-4F01-9690-3908421A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332399"/>
          </a:xfrm>
        </p:spPr>
        <p:txBody>
          <a:bodyPr/>
          <a:lstStyle/>
          <a:p>
            <a:r>
              <a:rPr lang="de-AT" sz="2400" b="1" dirty="0"/>
              <a:t>Gerechte </a:t>
            </a:r>
            <a:r>
              <a:rPr lang="de-AT" sz="2400" b="1" dirty="0" err="1"/>
              <a:t>sozialstaatsfinanzierung</a:t>
            </a:r>
            <a:endParaRPr lang="de-AT" sz="2400" b="1" dirty="0"/>
          </a:p>
        </p:txBody>
      </p:sp>
      <p:pic>
        <p:nvPicPr>
          <p:cNvPr id="30" name="Bildplatzhalter 29" descr="Ein Bild, das Waage enthält.&#10;&#10;Automatisch generierte Beschreibung">
            <a:extLst>
              <a:ext uri="{FF2B5EF4-FFF2-40B4-BE49-F238E27FC236}">
                <a16:creationId xmlns:a16="http://schemas.microsoft.com/office/drawing/2014/main" id="{C254664E-34C4-4244-9103-7E5D639C71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5901"/>
          <a:stretch>
            <a:fillRect/>
          </a:stretch>
        </p:blipFill>
        <p:spPr/>
      </p:pic>
      <p:pic>
        <p:nvPicPr>
          <p:cNvPr id="13" name="Bildplatzhalter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463EFB-2AD9-4F53-B3D9-9B2AD6FEEC4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0" b="14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772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 descr="Ein Bild, das Text, Person, Mann, dunkel enthält.&#10;&#10;Automatisch generierte Beschreibung">
            <a:extLst>
              <a:ext uri="{FF2B5EF4-FFF2-40B4-BE49-F238E27FC236}">
                <a16:creationId xmlns:a16="http://schemas.microsoft.com/office/drawing/2014/main" id="{817F3065-FF08-4FB9-A552-387C2DAF9A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 b="10324"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D3E67B-7FEC-40EB-B666-3644CD1056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de-AT" sz="2000" b="1" dirty="0"/>
          </a:p>
          <a:p>
            <a:r>
              <a:rPr lang="de-AT" sz="2000" b="1" dirty="0"/>
              <a:t>Musk kauft Twitter</a:t>
            </a:r>
          </a:p>
        </p:txBody>
      </p:sp>
      <p:pic>
        <p:nvPicPr>
          <p:cNvPr id="13" name="Bildplatzhalter 12" descr="Ein Bild, das Text, Person, Schild enthält.&#10;&#10;Automatisch generierte Beschreibung">
            <a:extLst>
              <a:ext uri="{FF2B5EF4-FFF2-40B4-BE49-F238E27FC236}">
                <a16:creationId xmlns:a16="http://schemas.microsoft.com/office/drawing/2014/main" id="{417343B7-E049-4541-A206-8FD0A56CF82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0" b="13570"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416580-A611-404F-BAB9-DB57B647A3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de-AT" sz="2000" b="1" dirty="0"/>
          </a:p>
          <a:p>
            <a:r>
              <a:rPr lang="de-AT" sz="2000" b="1" dirty="0"/>
              <a:t>Millionenspenden für Kurz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98E8BB8-D76E-4F01-9690-3908421A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332399"/>
          </a:xfrm>
        </p:spPr>
        <p:txBody>
          <a:bodyPr/>
          <a:lstStyle/>
          <a:p>
            <a:r>
              <a:rPr lang="de-AT" sz="2400" b="1" dirty="0"/>
              <a:t>Demokratie schützen</a:t>
            </a:r>
          </a:p>
        </p:txBody>
      </p:sp>
    </p:spTree>
    <p:extLst>
      <p:ext uri="{BB962C8B-B14F-4D97-AF65-F5344CB8AC3E}">
        <p14:creationId xmlns:p14="http://schemas.microsoft.com/office/powerpoint/2010/main" val="261902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D3E67B-7FEC-40EB-B666-3644CD1056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de-AT" sz="2000" b="1" dirty="0"/>
          </a:p>
          <a:p>
            <a:r>
              <a:rPr lang="de-AT" sz="2000" b="1" dirty="0"/>
              <a:t>Weltraumduell der Milliardäre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416580-A611-404F-BAB9-DB57B647A3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de-AT" sz="2000" b="1" dirty="0"/>
          </a:p>
          <a:p>
            <a:r>
              <a:rPr lang="de-AT" sz="2000" b="1" dirty="0"/>
              <a:t>Luxusyachten &amp; Co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98E8BB8-D76E-4F01-9690-3908421A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387798"/>
          </a:xfrm>
        </p:spPr>
        <p:txBody>
          <a:bodyPr/>
          <a:lstStyle/>
          <a:p>
            <a:r>
              <a:rPr lang="de-AT" sz="2800" b="1" dirty="0"/>
              <a:t>Luxuskonsum eindämmen</a:t>
            </a:r>
          </a:p>
        </p:txBody>
      </p:sp>
      <p:pic>
        <p:nvPicPr>
          <p:cNvPr id="22" name="Bildplatzhalter 21" descr="Ein Bild, das Boot, Wasser, draußen, verankert enthält.&#10;&#10;Automatisch generierte Beschreibung">
            <a:extLst>
              <a:ext uri="{FF2B5EF4-FFF2-40B4-BE49-F238E27FC236}">
                <a16:creationId xmlns:a16="http://schemas.microsoft.com/office/drawing/2014/main" id="{889C14E2-2A7A-46DC-8D1D-62632C83D58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7" b="10747"/>
          <a:stretch>
            <a:fillRect/>
          </a:stretch>
        </p:blipFill>
        <p:spPr/>
      </p:pic>
      <p:pic>
        <p:nvPicPr>
          <p:cNvPr id="8" name="Bildplatzhalter 7" descr="Ein Bild, das Text, Person, Mann, Screenshot enthält.&#10;&#10;Automatisch generierte Beschreibung">
            <a:extLst>
              <a:ext uri="{FF2B5EF4-FFF2-40B4-BE49-F238E27FC236}">
                <a16:creationId xmlns:a16="http://schemas.microsoft.com/office/drawing/2014/main" id="{C7BBB1A2-4337-48C6-955C-6FDD2D4537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4" b="4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381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4CED331-2918-4DAF-A124-F5A8F8F5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332399"/>
          </a:xfrm>
        </p:spPr>
        <p:txBody>
          <a:bodyPr/>
          <a:lstStyle/>
          <a:p>
            <a:r>
              <a:rPr lang="de-AT" sz="2400" b="1" dirty="0"/>
              <a:t>Wenn </a:t>
            </a:r>
            <a:r>
              <a:rPr lang="de-AT" sz="2400" b="1" dirty="0" err="1"/>
              <a:t>österreich</a:t>
            </a:r>
            <a:r>
              <a:rPr lang="de-AT" sz="2400" b="1" dirty="0"/>
              <a:t> so verteilt wäre wie vermögen…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7A88939-0192-4144-BA0A-1D8B6F621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23" y="1059582"/>
            <a:ext cx="6735989" cy="39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4CED331-2918-4DAF-A124-F5A8F8F5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332399"/>
          </a:xfrm>
        </p:spPr>
        <p:txBody>
          <a:bodyPr/>
          <a:lstStyle/>
          <a:p>
            <a:r>
              <a:rPr lang="de-AT" sz="2400" b="1" dirty="0"/>
              <a:t>Steuerbeitrag von vermögen sehr gering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13034D6E-73AE-455A-A5B3-83DDB187BA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630850"/>
              </p:ext>
            </p:extLst>
          </p:nvPr>
        </p:nvGraphicFramePr>
        <p:xfrm>
          <a:off x="611187" y="1059582"/>
          <a:ext cx="7201173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BAAEC46-5776-4D93-82E1-A5B447484FE2}"/>
              </a:ext>
            </a:extLst>
          </p:cNvPr>
          <p:cNvSpPr txBox="1"/>
          <p:nvPr/>
        </p:nvSpPr>
        <p:spPr>
          <a:xfrm>
            <a:off x="611187" y="473199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Quelle: OECD</a:t>
            </a:r>
          </a:p>
        </p:txBody>
      </p:sp>
    </p:spTree>
    <p:extLst>
      <p:ext uri="{BB962C8B-B14F-4D97-AF65-F5344CB8AC3E}">
        <p14:creationId xmlns:p14="http://schemas.microsoft.com/office/powerpoint/2010/main" val="49908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BD36A5-9B98-4FB4-9AFC-E4DB5B146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7" y="1563638"/>
            <a:ext cx="7921624" cy="28083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AT" sz="2000" dirty="0"/>
              <a:t>Sozialstaat gerecht finanzieren</a:t>
            </a:r>
          </a:p>
          <a:p>
            <a:pPr lvl="1"/>
            <a:r>
              <a:rPr lang="de-AT" sz="2000" dirty="0"/>
              <a:t>Bessere Steuerstruktur</a:t>
            </a:r>
          </a:p>
          <a:p>
            <a:pPr lvl="1">
              <a:spcAft>
                <a:spcPts val="1200"/>
              </a:spcAft>
            </a:pPr>
            <a:r>
              <a:rPr lang="de-AT" sz="2000" dirty="0"/>
              <a:t>Beitrag für Corona-Unternehmenshilfen</a:t>
            </a:r>
          </a:p>
          <a:p>
            <a:pPr>
              <a:spcAft>
                <a:spcPts val="1200"/>
              </a:spcAft>
            </a:pPr>
            <a:r>
              <a:rPr lang="de-AT" sz="2000" dirty="0"/>
              <a:t>Demokratie schützen</a:t>
            </a:r>
          </a:p>
          <a:p>
            <a:pPr>
              <a:spcAft>
                <a:spcPts val="1200"/>
              </a:spcAft>
            </a:pPr>
            <a:r>
              <a:rPr lang="de-AT" sz="2000" dirty="0"/>
              <a:t>Luxuskonsum einschränken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67D21E-D9A1-41F5-AA23-7233FF50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332399"/>
          </a:xfrm>
        </p:spPr>
        <p:txBody>
          <a:bodyPr/>
          <a:lstStyle/>
          <a:p>
            <a:r>
              <a:rPr lang="de-AT" sz="2400" b="1" dirty="0"/>
              <a:t>Warum brauchen wir </a:t>
            </a:r>
            <a:r>
              <a:rPr lang="de-AT" sz="2400" b="1" dirty="0" err="1"/>
              <a:t>vermögensteuern</a:t>
            </a:r>
            <a:r>
              <a:rPr lang="de-AT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506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BC68BEA-BC41-4B9B-89A6-87C4017F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332399"/>
          </a:xfrm>
        </p:spPr>
        <p:txBody>
          <a:bodyPr/>
          <a:lstStyle/>
          <a:p>
            <a:r>
              <a:rPr lang="de-AT" sz="2400" b="1" dirty="0"/>
              <a:t>Bevölkerung Unterstützt </a:t>
            </a:r>
            <a:r>
              <a:rPr lang="de-AT" sz="2400" b="1" dirty="0" err="1"/>
              <a:t>vermögensteuern</a:t>
            </a:r>
            <a:endParaRPr lang="de-AT" sz="24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3B5600-922A-4312-BA2E-9A436ACB2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7574"/>
            <a:ext cx="5689004" cy="39975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543976-BFDB-4D24-90B8-F9049B1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3363838"/>
            <a:ext cx="2949078" cy="96742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DEE6F25-6025-4A0C-850D-EB5E19D7792E}"/>
              </a:ext>
            </a:extLst>
          </p:cNvPr>
          <p:cNvSpPr txBox="1"/>
          <p:nvPr/>
        </p:nvSpPr>
        <p:spPr>
          <a:xfrm>
            <a:off x="6084168" y="4269721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Quelle: Momentum Institut</a:t>
            </a:r>
          </a:p>
        </p:txBody>
      </p:sp>
    </p:spTree>
    <p:extLst>
      <p:ext uri="{BB962C8B-B14F-4D97-AF65-F5344CB8AC3E}">
        <p14:creationId xmlns:p14="http://schemas.microsoft.com/office/powerpoint/2010/main" val="121445806"/>
      </p:ext>
    </p:extLst>
  </p:cSld>
  <p:clrMapOvr>
    <a:masterClrMapping/>
  </p:clrMapOvr>
</p:sld>
</file>

<file path=ppt/theme/theme1.xml><?xml version="1.0" encoding="utf-8"?>
<a:theme xmlns:a="http://schemas.openxmlformats.org/drawingml/2006/main" name="AKWien_PPTVorlage_4zu3_V09n">
  <a:themeElements>
    <a:clrScheme name="AK_Farbpalette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232A"/>
      </a:accent1>
      <a:accent2>
        <a:srgbClr val="000000"/>
      </a:accent2>
      <a:accent3>
        <a:srgbClr val="4D4D4D"/>
      </a:accent3>
      <a:accent4>
        <a:srgbClr val="6E6E69"/>
      </a:accent4>
      <a:accent5>
        <a:srgbClr val="969696"/>
      </a:accent5>
      <a:accent6>
        <a:srgbClr val="C8C8C8"/>
      </a:accent6>
      <a:hlink>
        <a:srgbClr val="5F5F5F"/>
      </a:hlink>
      <a:folHlink>
        <a:srgbClr val="91919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Vorlage WIEN 16.9 - 09.2018.pptx" id="{7E117D4C-B5E9-4B86-96C3-DC62EDE86B3B}" vid="{C03456DE-AF38-4129-964A-3D1768DDADC4}"/>
    </a:ext>
  </a:extLst>
</a:theme>
</file>

<file path=ppt/theme/theme2.xml><?xml version="1.0" encoding="utf-8"?>
<a:theme xmlns:a="http://schemas.openxmlformats.org/drawingml/2006/main" name="AK_Contentfolien">
  <a:themeElements>
    <a:clrScheme name="AK_Farbpalette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232A"/>
      </a:accent1>
      <a:accent2>
        <a:srgbClr val="000000"/>
      </a:accent2>
      <a:accent3>
        <a:srgbClr val="4D4D4D"/>
      </a:accent3>
      <a:accent4>
        <a:srgbClr val="6E6E69"/>
      </a:accent4>
      <a:accent5>
        <a:srgbClr val="969696"/>
      </a:accent5>
      <a:accent6>
        <a:srgbClr val="C8C8C8"/>
      </a:accent6>
      <a:hlink>
        <a:srgbClr val="5F5F5F"/>
      </a:hlink>
      <a:folHlink>
        <a:srgbClr val="919191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orlage WIEN 16.9 - 09.2018.pptx" id="{7E117D4C-B5E9-4B86-96C3-DC62EDE86B3B}" vid="{F4074A29-C78B-47BF-B417-1BEF5A9DD679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233</Words>
  <Application>Microsoft Office PowerPoint</Application>
  <PresentationFormat>Bildschirmpräsentation (16:9)</PresentationFormat>
  <Paragraphs>61</Paragraphs>
  <Slides>12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Abadi MT Condensed Extra Bold</vt:lpstr>
      <vt:lpstr>Arial</vt:lpstr>
      <vt:lpstr>Arial Narrow</vt:lpstr>
      <vt:lpstr>Calibri</vt:lpstr>
      <vt:lpstr>Times New Roman</vt:lpstr>
      <vt:lpstr>Wingdings</vt:lpstr>
      <vt:lpstr>AKWien_PPTVorlage_4zu3_V09n</vt:lpstr>
      <vt:lpstr>AK_Contentfolien</vt:lpstr>
      <vt:lpstr>Warum brauchen wir vermögensteuern?</vt:lpstr>
      <vt:lpstr>ausblick</vt:lpstr>
      <vt:lpstr>Gerechte sozialstaatsfinanzierung</vt:lpstr>
      <vt:lpstr>Demokratie schützen</vt:lpstr>
      <vt:lpstr>Luxuskonsum eindämmen</vt:lpstr>
      <vt:lpstr>Wenn österreich so verteilt wäre wie vermögen…</vt:lpstr>
      <vt:lpstr>Steuerbeitrag von vermögen sehr gering</vt:lpstr>
      <vt:lpstr>Warum brauchen wir vermögensteuern?</vt:lpstr>
      <vt:lpstr>Bevölkerung Unterstützt vermögensteuern</vt:lpstr>
      <vt:lpstr>Modell für eine moderne Vermögensteuer</vt:lpstr>
      <vt:lpstr>Warum haben wir sie noch nicht?</vt:lpstr>
      <vt:lpstr>PowerPoint-Präsentation</vt:lpstr>
    </vt:vector>
  </TitlesOfParts>
  <Company>it der ak-wien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recht, nicht gehen zu müssen Europäische Politik und Fluchtursachen</dc:title>
  <dc:creator>OBERNDORFER Lukas</dc:creator>
  <cp:lastModifiedBy>BERNHOFER Dominik</cp:lastModifiedBy>
  <cp:revision>195</cp:revision>
  <cp:lastPrinted>2016-08-12T12:45:51Z</cp:lastPrinted>
  <dcterms:created xsi:type="dcterms:W3CDTF">2021-05-28T14:31:40Z</dcterms:created>
  <dcterms:modified xsi:type="dcterms:W3CDTF">2022-05-04T06:25:38Z</dcterms:modified>
</cp:coreProperties>
</file>