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63" r:id="rId3"/>
    <p:sldId id="316" r:id="rId4"/>
    <p:sldId id="315" r:id="rId5"/>
    <p:sldId id="322" r:id="rId6"/>
    <p:sldId id="257" r:id="rId7"/>
    <p:sldId id="317" r:id="rId8"/>
    <p:sldId id="325" r:id="rId9"/>
    <p:sldId id="324" r:id="rId10"/>
    <p:sldId id="326" r:id="rId11"/>
    <p:sldId id="259" r:id="rId12"/>
    <p:sldId id="319" r:id="rId13"/>
    <p:sldId id="327" r:id="rId14"/>
    <p:sldId id="320" r:id="rId15"/>
    <p:sldId id="321" r:id="rId1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B6BD-EFC0-4FA9-B8E8-27E19E89045D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DA10-F97A-4C16-A6BA-D60E7908A5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3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3013"/>
            <a:ext cx="4473575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Danke für die Einladung einen Plenarvortrag zu halten</a:t>
            </a:r>
          </a:p>
          <a:p>
            <a:r>
              <a:rPr lang="de-DE" dirty="0"/>
              <a:t>Es ist </a:t>
            </a:r>
            <a:r>
              <a:rPr lang="de-DE" dirty="0" err="1"/>
              <a:t>nir</a:t>
            </a:r>
            <a:r>
              <a:rPr lang="de-DE" dirty="0"/>
              <a:t> eine Ehre!</a:t>
            </a:r>
          </a:p>
          <a:p>
            <a:r>
              <a:rPr lang="de-DE" dirty="0"/>
              <a:t>Ich wurde ersucht zu Kontinuität und Wandel der Arbeit zu sprechen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55521D-13D4-4666-B02F-4C0161A026F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6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0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9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46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3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3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7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19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36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81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9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74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5B95-4CDF-442B-A9C5-A9241D002180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77AD-E3EF-4130-89CD-D2514CB0C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0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1B511B2-F4C0-41D0-A343-3E5855AD14BA}"/>
              </a:ext>
            </a:extLst>
          </p:cNvPr>
          <p:cNvSpPr/>
          <p:nvPr/>
        </p:nvSpPr>
        <p:spPr>
          <a:xfrm>
            <a:off x="135315" y="2776218"/>
            <a:ext cx="8873373" cy="2566637"/>
          </a:xfrm>
          <a:custGeom>
            <a:avLst/>
            <a:gdLst>
              <a:gd name="connsiteX0" fmla="*/ 0 w 8640960"/>
              <a:gd name="connsiteY0" fmla="*/ 0 h 1872208"/>
              <a:gd name="connsiteX1" fmla="*/ 8640960 w 8640960"/>
              <a:gd name="connsiteY1" fmla="*/ 0 h 1872208"/>
              <a:gd name="connsiteX2" fmla="*/ 8640960 w 8640960"/>
              <a:gd name="connsiteY2" fmla="*/ 1872208 h 1872208"/>
              <a:gd name="connsiteX3" fmla="*/ 0 w 8640960"/>
              <a:gd name="connsiteY3" fmla="*/ 1872208 h 1872208"/>
              <a:gd name="connsiteX4" fmla="*/ 0 w 8640960"/>
              <a:gd name="connsiteY4" fmla="*/ 0 h 1872208"/>
              <a:gd name="connsiteX0" fmla="*/ 18662 w 8640960"/>
              <a:gd name="connsiteY0" fmla="*/ 149290 h 1872208"/>
              <a:gd name="connsiteX1" fmla="*/ 8640960 w 8640960"/>
              <a:gd name="connsiteY1" fmla="*/ 0 h 1872208"/>
              <a:gd name="connsiteX2" fmla="*/ 8640960 w 8640960"/>
              <a:gd name="connsiteY2" fmla="*/ 1872208 h 1872208"/>
              <a:gd name="connsiteX3" fmla="*/ 0 w 8640960"/>
              <a:gd name="connsiteY3" fmla="*/ 1872208 h 1872208"/>
              <a:gd name="connsiteX4" fmla="*/ 18662 w 8640960"/>
              <a:gd name="connsiteY4" fmla="*/ 149290 h 1872208"/>
              <a:gd name="connsiteX0" fmla="*/ 18662 w 8640960"/>
              <a:gd name="connsiteY0" fmla="*/ 149290 h 1872208"/>
              <a:gd name="connsiteX1" fmla="*/ 8640960 w 8640960"/>
              <a:gd name="connsiteY1" fmla="*/ 0 h 1872208"/>
              <a:gd name="connsiteX2" fmla="*/ 8417025 w 8640960"/>
              <a:gd name="connsiteY2" fmla="*/ 1666934 h 1872208"/>
              <a:gd name="connsiteX3" fmla="*/ 0 w 8640960"/>
              <a:gd name="connsiteY3" fmla="*/ 1872208 h 1872208"/>
              <a:gd name="connsiteX4" fmla="*/ 18662 w 8640960"/>
              <a:gd name="connsiteY4" fmla="*/ 14929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872208">
                <a:moveTo>
                  <a:pt x="18662" y="149290"/>
                </a:moveTo>
                <a:lnTo>
                  <a:pt x="8640960" y="0"/>
                </a:lnTo>
                <a:lnTo>
                  <a:pt x="8417025" y="1666934"/>
                </a:lnTo>
                <a:lnTo>
                  <a:pt x="0" y="1872208"/>
                </a:lnTo>
                <a:lnTo>
                  <a:pt x="18662" y="149290"/>
                </a:lnTo>
                <a:close/>
              </a:path>
            </a:pathLst>
          </a:custGeom>
          <a:solidFill>
            <a:srgbClr val="006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679" y="3242151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  <a:spcBef>
                <a:spcPct val="50000"/>
              </a:spcBef>
            </a:pPr>
            <a:r>
              <a:rPr lang="de-DE" sz="3600" dirty="0">
                <a:solidFill>
                  <a:schemeClr val="bg1"/>
                </a:solidFill>
              </a:rPr>
              <a:t>Arbeitskräfteknappheit – Chancen 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auf bessere Arbeit?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15362" name="Picture 3" descr="UNI-Logo_RGB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648" y="476676"/>
            <a:ext cx="2550686" cy="6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920679" y="5642664"/>
            <a:ext cx="55887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Jörg Flecker, Institut für Soziologie, Universität Wien</a:t>
            </a:r>
            <a:br>
              <a:rPr lang="de-DE" sz="2000" dirty="0">
                <a:solidFill>
                  <a:srgbClr val="196689"/>
                </a:solidFill>
              </a:rPr>
            </a:b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9668F1-9EB8-4272-88A5-D2867F6EFCAB}"/>
              </a:ext>
            </a:extLst>
          </p:cNvPr>
          <p:cNvSpPr txBox="1"/>
          <p:nvPr/>
        </p:nvSpPr>
        <p:spPr>
          <a:xfrm>
            <a:off x="887635" y="1460794"/>
            <a:ext cx="562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GPA-</a:t>
            </a:r>
            <a:r>
              <a:rPr lang="de-DE" altLang="de-DE" dirty="0" err="1">
                <a:latin typeface="Arial" panose="020B0604020202020204" pitchFamily="34" charset="0"/>
                <a:ea typeface="Calibri" panose="020F0502020204030204" pitchFamily="34" charset="0"/>
              </a:rPr>
              <a:t>BetriebsrätInnen</a:t>
            </a:r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</a:rPr>
              <a:t>-Konferenz </a:t>
            </a:r>
          </a:p>
          <a:p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</a:rPr>
              <a:t>„Nach Corona: Was bleibt? Was kommt? Herausforderungen für Gewerkschafts- und Betriebsratsarbeit“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81" y="2449170"/>
            <a:ext cx="7886700" cy="363955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0" indent="0">
              <a:spcBef>
                <a:spcPts val="1800"/>
              </a:spcBef>
              <a:buNone/>
            </a:pP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7" y="1676373"/>
            <a:ext cx="8692816" cy="1325563"/>
          </a:xfrm>
        </p:spPr>
        <p:txBody>
          <a:bodyPr>
            <a:noAutofit/>
          </a:bodyPr>
          <a:lstStyle/>
          <a:p>
            <a:pPr algn="ctr"/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3. Hebel zur Verbesserung der Arbeitsbedingungen</a:t>
            </a:r>
            <a:br>
              <a:rPr lang="de-AT" sz="2800" dirty="0"/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6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838FF-7FF3-F94B-3F7D-4AB0E004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91" y="244136"/>
            <a:ext cx="10515600" cy="1325563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Niedriglohnbeschäftigung in %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0FC13541-9D16-0234-E8D5-8A256590C3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4164" y="1371268"/>
          <a:ext cx="6310564" cy="447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7980">
                  <a:extLst>
                    <a:ext uri="{9D8B030D-6E8A-4147-A177-3AD203B41FA5}">
                      <a16:colId xmlns:a16="http://schemas.microsoft.com/office/drawing/2014/main" val="2586357424"/>
                    </a:ext>
                  </a:extLst>
                </a:gridCol>
                <a:gridCol w="1318864">
                  <a:extLst>
                    <a:ext uri="{9D8B030D-6E8A-4147-A177-3AD203B41FA5}">
                      <a16:colId xmlns:a16="http://schemas.microsoft.com/office/drawing/2014/main" val="3663268617"/>
                    </a:ext>
                  </a:extLst>
                </a:gridCol>
                <a:gridCol w="1493720">
                  <a:extLst>
                    <a:ext uri="{9D8B030D-6E8A-4147-A177-3AD203B41FA5}">
                      <a16:colId xmlns:a16="http://schemas.microsoft.com/office/drawing/2014/main" val="1491152963"/>
                    </a:ext>
                  </a:extLst>
                </a:gridCol>
              </a:tblGrid>
              <a:tr h="255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b="0" dirty="0">
                          <a:effectLst/>
                        </a:rPr>
                        <a:t>Insgesamt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1800" b="0" dirty="0">
                          <a:effectLst/>
                        </a:rPr>
                        <a:t>Teilzeit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832428"/>
                  </a:ext>
                </a:extLst>
              </a:tr>
              <a:tr h="277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>
                          <a:effectLst/>
                        </a:rPr>
                        <a:t>Herstellung von Waren</a:t>
                      </a:r>
                      <a:r>
                        <a:rPr lang="de-AT" sz="1800" b="0">
                          <a:effectLst/>
                        </a:rPr>
                        <a:t> </a:t>
                      </a:r>
                      <a:endParaRPr lang="de-A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5,0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11,7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27925"/>
                  </a:ext>
                </a:extLst>
              </a:tr>
              <a:tr h="568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dirty="0">
                          <a:effectLst/>
                        </a:rPr>
                        <a:t>Wasserversorgung und Abfallentsorgung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16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17,3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906586"/>
                  </a:ext>
                </a:extLst>
              </a:tr>
              <a:tr h="278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>
                          <a:effectLst/>
                        </a:rPr>
                        <a:t>Bau</a:t>
                      </a:r>
                      <a:endParaRPr lang="de-A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3,0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8,0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305642"/>
                  </a:ext>
                </a:extLst>
              </a:tr>
              <a:tr h="278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dirty="0">
                          <a:effectLst/>
                        </a:rPr>
                        <a:t>Handel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18,6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21,3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825723"/>
                  </a:ext>
                </a:extLst>
              </a:tr>
              <a:tr h="278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>
                          <a:effectLst/>
                        </a:rPr>
                        <a:t>Verkehr</a:t>
                      </a:r>
                      <a:endParaRPr lang="de-A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19,2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26,9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972975"/>
                  </a:ext>
                </a:extLst>
              </a:tr>
              <a:tr h="278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dirty="0">
                          <a:effectLst/>
                        </a:rPr>
                        <a:t>Beherbergung und Gastronomie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58,7</a:t>
                      </a:r>
                      <a:endParaRPr lang="de-AT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62,6</a:t>
                      </a:r>
                      <a:endParaRPr lang="de-AT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288472"/>
                  </a:ext>
                </a:extLst>
              </a:tr>
              <a:tr h="568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>
                          <a:effectLst/>
                        </a:rPr>
                        <a:t>Finanz- und Versicherungsdienstleistung</a:t>
                      </a:r>
                      <a:endParaRPr lang="de-A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4,2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4,0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296877"/>
                  </a:ext>
                </a:extLst>
              </a:tr>
              <a:tr h="278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>
                          <a:effectLst/>
                        </a:rPr>
                        <a:t>Sonstige wirtsch. Dienstleistungen</a:t>
                      </a:r>
                      <a:endParaRPr lang="de-A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>
                          <a:effectLst/>
                        </a:rPr>
                        <a:t>29,2</a:t>
                      </a:r>
                      <a:endParaRPr lang="de-A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60,9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28195"/>
                  </a:ext>
                </a:extLst>
              </a:tr>
              <a:tr h="277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dirty="0">
                          <a:effectLst/>
                        </a:rPr>
                        <a:t>Gesundheits- und Sozialwesen</a:t>
                      </a:r>
                      <a:endParaRPr lang="de-A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7,4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b="1" dirty="0">
                          <a:effectLst/>
                        </a:rPr>
                        <a:t>5,3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197152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Insgesamt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AT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69847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D8541FEB-058B-1761-5894-BFCE51EE818D}"/>
              </a:ext>
            </a:extLst>
          </p:cNvPr>
          <p:cNvSpPr txBox="1"/>
          <p:nvPr/>
        </p:nvSpPr>
        <p:spPr>
          <a:xfrm>
            <a:off x="725791" y="6144211"/>
            <a:ext cx="908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Quelle: Geisberger (2021), Statistische Nachrichten 9/2021, Statistik Austria, S. 691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27B075-B438-4412-A08D-48195A87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77" y="112698"/>
            <a:ext cx="25544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1" y="2094182"/>
            <a:ext cx="7886700" cy="447426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Arbeitszeiten und Auszeiten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Kürzere Arbeitszeit – 35/32 Stunden, 4-Tage-Woche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Möglichkeit zu Teilzeit bzw. Vollzeit, Rückkehrrechte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Vereinbarkeit, Väterkarenz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Grenzen der Entgrenzung von Arbeit, Erreichbarkeitsmanagement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Home-Office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6" y="1201125"/>
            <a:ext cx="8692816" cy="1325563"/>
          </a:xfrm>
        </p:spPr>
        <p:txBody>
          <a:bodyPr>
            <a:noAutofit/>
          </a:bodyPr>
          <a:lstStyle/>
          <a:p>
            <a:pPr algn="ctr"/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3. Hebel zur Verbesserung der Arbeitsbedingungen</a:t>
            </a:r>
            <a:br>
              <a:rPr lang="de-AT" sz="2800" dirty="0"/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77913-DB39-4AF5-B8B5-E038D4AA3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86" y="386849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1" y="2094182"/>
            <a:ext cx="7886700" cy="447426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600" dirty="0"/>
              <a:t>Arbeitszeiten und Auszeiten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Kürzere Arbeitszeit – 35/32 Stunden, 4-Tage-Woche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Möglichkeit zu Teilzeit bzw. Vollzeit, Rückkehrrechte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Vereinbarkeit, Väterkarenz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Grenzen der Entgrenzung von Arbeit, Erreichbarkeitsmanagement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600" dirty="0"/>
              <a:t>Wertschätzung und sinnvolle Tätigkeit, berufliche Entwicklungschancen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600" dirty="0">
                <a:sym typeface="Wingdings" panose="05000000000000000000" pitchFamily="2" charset="2"/>
              </a:rPr>
              <a:t>Arbeitsgestaltung, Personalbemessung  Stressvermeidung, Gesundheitsförderung 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600" dirty="0"/>
              <a:t>Chancen und Gefahren der Digitalisierung: 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100" dirty="0"/>
              <a:t>Gestaltung der Tätigkeiten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100" dirty="0"/>
              <a:t>ständige Veränderungen </a:t>
            </a:r>
            <a:r>
              <a:rPr lang="de-AT" sz="2100" dirty="0">
                <a:sym typeface="Wingdings" panose="05000000000000000000" pitchFamily="2" charset="2"/>
              </a:rPr>
              <a:t></a:t>
            </a:r>
            <a:r>
              <a:rPr lang="de-AT" sz="2100" dirty="0"/>
              <a:t> Lernaufwand, 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100" dirty="0"/>
              <a:t>Datenerfassung und Überwachung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100" dirty="0"/>
              <a:t>Jobverlust </a:t>
            </a:r>
          </a:p>
          <a:p>
            <a:pPr marL="0" indent="0">
              <a:spcBef>
                <a:spcPts val="1800"/>
              </a:spcBef>
              <a:buNone/>
            </a:pP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6" y="1201125"/>
            <a:ext cx="8692816" cy="1325563"/>
          </a:xfrm>
        </p:spPr>
        <p:txBody>
          <a:bodyPr>
            <a:noAutofit/>
          </a:bodyPr>
          <a:lstStyle/>
          <a:p>
            <a:pPr algn="ctr"/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3. Hebel zur Verbesserung der Arbeitsbedingungen</a:t>
            </a:r>
            <a:br>
              <a:rPr lang="de-AT" sz="2800" dirty="0"/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03" y="2476585"/>
            <a:ext cx="7886700" cy="39309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Verbesserung der Arbeitsmarktposition des Unternehmens (Personalaufnahme </a:t>
            </a:r>
            <a:r>
              <a:rPr lang="de-AT" sz="2000" u="sng" dirty="0"/>
              <a:t>und</a:t>
            </a:r>
            <a:r>
              <a:rPr lang="de-AT" sz="2000" dirty="0"/>
              <a:t> Personalbindung) als zusätzlicher Ansatz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Anpassung der Arbeitsplätze an die Personen </a:t>
            </a:r>
            <a:r>
              <a:rPr lang="de-AT" sz="2000" dirty="0">
                <a:sym typeface="Wingdings" panose="05000000000000000000" pitchFamily="2" charset="2"/>
              </a:rPr>
              <a:t> besseres Ausschöpfen des Arbeitskräftepotenzials</a:t>
            </a:r>
            <a:r>
              <a:rPr lang="de-AT" sz="2000" dirty="0"/>
              <a:t>	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Erfassen der Arbeitsbedingungen über Arbeitszeitbilanzen, soziale Audits oder Monitor/Barometer „Gute Arbeit“ </a:t>
            </a:r>
            <a:r>
              <a:rPr lang="de-AT" sz="2000" dirty="0">
                <a:sym typeface="Wingdings" panose="05000000000000000000" pitchFamily="2" charset="2"/>
              </a:rPr>
              <a:t> Betriebsvereinbarungen</a:t>
            </a:r>
            <a:endParaRPr lang="de-AT" sz="2000" dirty="0"/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Individuelle Gestaltungsmöglichkeiten und Beteiligung der Beschäftigten an der Gestaltung von Arbeit und digitaler Technik, Demokratisierung </a:t>
            </a:r>
          </a:p>
          <a:p>
            <a:pPr marL="0" indent="0">
              <a:spcBef>
                <a:spcPts val="1800"/>
              </a:spcBef>
              <a:buClr>
                <a:schemeClr val="accent1">
                  <a:lumMod val="75000"/>
                </a:schemeClr>
              </a:buClr>
              <a:buNone/>
            </a:pPr>
            <a:endParaRPr lang="de-AT" sz="2400" dirty="0"/>
          </a:p>
          <a:p>
            <a:pPr marL="0" indent="0">
              <a:spcBef>
                <a:spcPts val="1800"/>
              </a:spcBef>
              <a:buNone/>
            </a:pP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1688406"/>
            <a:ext cx="8628405" cy="880338"/>
          </a:xfrm>
        </p:spPr>
        <p:txBody>
          <a:bodyPr>
            <a:noAutofit/>
          </a:bodyPr>
          <a:lstStyle/>
          <a:p>
            <a:pPr algn="ctr"/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3. Hebel zur Verbesserung der Arbeitsbedingungen</a:t>
            </a:r>
            <a:br>
              <a:rPr lang="de-AT" sz="2800" dirty="0"/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24" y="2943768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de-AT" sz="2400" dirty="0"/>
              <a:t>Über den Betrieb hinaus…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Niedriglohnbranchen, prekäre Arbeit, leichte Ersetzbarkeit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Knappheiten führen dort nicht zu besserer Arbeit 		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Allgemeine Mindeststandards verbessern und sichern (Regelungen und Einhaltung)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0" y="1832784"/>
            <a:ext cx="8628405" cy="880338"/>
          </a:xfrm>
        </p:spPr>
        <p:txBody>
          <a:bodyPr>
            <a:noAutofit/>
          </a:bodyPr>
          <a:lstStyle/>
          <a:p>
            <a:pPr algn="ctr"/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4. Schlussfolgerung für segmentierte Arbeitsmärkte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8EE71-48F1-40A5-BAE4-81BCAD2C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6957"/>
            <a:ext cx="7886700" cy="1325563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14028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AT" sz="2400" dirty="0"/>
              <a:t>Zur Diskussion über Knappheiten am Arbeitsmarkt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AT" sz="2400" dirty="0"/>
              <a:t>Führt Arbeitskräfteknappheit zu „guter Arbeit“?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AT" sz="2400" dirty="0"/>
              <a:t>Hebel zur Verbesserung der Arbeitsbedingungen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AT" sz="2400" dirty="0"/>
              <a:t>Schlussfolgerung für segmentierte Arbeitsmärkte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95980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Rekrutierungsprobleme = Arbeitskräfteknappheit? 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1263"/>
            <a:ext cx="7886700" cy="1325563"/>
          </a:xfrm>
        </p:spPr>
        <p:txBody>
          <a:bodyPr>
            <a:noAutofit/>
          </a:bodyPr>
          <a:lstStyle/>
          <a:p>
            <a:r>
              <a:rPr lang="de-AT" sz="2800" dirty="0">
                <a:solidFill>
                  <a:schemeClr val="accent1">
                    <a:lumMod val="75000"/>
                  </a:schemeClr>
                </a:solidFill>
              </a:rPr>
              <a:t>1. Zur Diskussion über Knappheiten am Arbeitsmarkt</a:t>
            </a:r>
            <a:br>
              <a:rPr lang="de-AT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5CC3903-9CD5-4C02-9C13-B2E2F42BF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" r="3859" b="10303"/>
          <a:stretch/>
        </p:blipFill>
        <p:spPr>
          <a:xfrm>
            <a:off x="421104" y="1895556"/>
            <a:ext cx="8146425" cy="365959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D2E492-4D4E-4ADE-9484-5424E3915E31}"/>
              </a:ext>
            </a:extLst>
          </p:cNvPr>
          <p:cNvSpPr txBox="1">
            <a:spLocks/>
          </p:cNvSpPr>
          <p:nvPr/>
        </p:nvSpPr>
        <p:spPr>
          <a:xfrm>
            <a:off x="593723" y="6083428"/>
            <a:ext cx="780118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/>
              <a:t>Aus: AMS - Spezialthema zum Arbeitsmarkt Oktober 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3DA4EA-818D-4058-9C19-873E15EE4763}"/>
              </a:ext>
            </a:extLst>
          </p:cNvPr>
          <p:cNvSpPr txBox="1"/>
          <p:nvPr/>
        </p:nvSpPr>
        <p:spPr>
          <a:xfrm>
            <a:off x="421104" y="881932"/>
            <a:ext cx="765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Langzeitarbeitslosigkeit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DA55D2-334F-4AA5-892A-45EBB774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41" y="186928"/>
            <a:ext cx="25544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95980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Rekrutierungsprobleme = Arbeitskräfteknappheit? 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Ist Arbeitskräfteknappheit eine gute oder schlechte Nachricht? 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400" dirty="0"/>
              <a:t>Betriebliche und gesellschaftliche Betrachtungsweise 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1263"/>
            <a:ext cx="7886700" cy="1325563"/>
          </a:xfrm>
        </p:spPr>
        <p:txBody>
          <a:bodyPr>
            <a:noAutofit/>
          </a:bodyPr>
          <a:lstStyle/>
          <a:p>
            <a:r>
              <a:rPr lang="de-AT" sz="2800" dirty="0">
                <a:solidFill>
                  <a:schemeClr val="accent1">
                    <a:lumMod val="75000"/>
                  </a:schemeClr>
                </a:solidFill>
              </a:rPr>
              <a:t>1. Zur Diskussion über Knappheiten am Arbeitsmarkt</a:t>
            </a:r>
            <a:br>
              <a:rPr lang="de-AT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1448-00B3-46CD-B394-6D690FC5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470"/>
            <a:ext cx="78867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Lehrlingsausbildung in Österreich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233C5DC-FB38-45E3-AF50-D69F7843E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036206" cy="43513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EDBEA15-C700-4F07-B1E3-29A232C2DCD4}"/>
              </a:ext>
            </a:extLst>
          </p:cNvPr>
          <p:cNvSpPr txBox="1"/>
          <p:nvPr/>
        </p:nvSpPr>
        <p:spPr>
          <a:xfrm>
            <a:off x="628650" y="6226343"/>
            <a:ext cx="547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Aus: IBW (2019): Lehrlingsausbildung im Überblick, S. 12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189313-B6AC-4BA3-AB8B-0700BFC8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633" y="180810"/>
            <a:ext cx="25544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92" y="2714718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Wandel der Arbeit wird von Arbeitsmarktlage beeinflusst.</a:t>
            </a:r>
            <a:br>
              <a:rPr lang="de-AT" sz="2200" dirty="0"/>
            </a:br>
            <a:r>
              <a:rPr lang="de-AT" sz="2400" dirty="0"/>
              <a:t>		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AT" sz="2400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7300"/>
            <a:ext cx="7886700" cy="1325563"/>
          </a:xfrm>
        </p:spPr>
        <p:txBody>
          <a:bodyPr>
            <a:noAutofit/>
          </a:bodyPr>
          <a:lstStyle/>
          <a:p>
            <a:r>
              <a:rPr lang="de-AT" sz="2800" dirty="0">
                <a:solidFill>
                  <a:schemeClr val="accent1">
                    <a:lumMod val="75000"/>
                  </a:schemeClr>
                </a:solidFill>
              </a:rPr>
              <a:t>2. Führt Arbeitskräfteknappheit zu „guter Arbeit“?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24" y="2389866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Clr>
                <a:schemeClr val="accent5">
                  <a:lumMod val="75000"/>
                </a:schemeClr>
              </a:buClr>
              <a:buNone/>
            </a:pPr>
            <a:r>
              <a:rPr lang="de-AT" sz="2400" dirty="0"/>
              <a:t>Beispiel Gruppenarbeit in der Automobilindustrie 		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AT" sz="2400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7300"/>
            <a:ext cx="7886700" cy="1325563"/>
          </a:xfrm>
        </p:spPr>
        <p:txBody>
          <a:bodyPr>
            <a:noAutofit/>
          </a:bodyPr>
          <a:lstStyle/>
          <a:p>
            <a:r>
              <a:rPr lang="de-AT" sz="2800" dirty="0">
                <a:solidFill>
                  <a:schemeClr val="accent1">
                    <a:lumMod val="75000"/>
                  </a:schemeClr>
                </a:solidFill>
              </a:rPr>
              <a:t>2. Führt Arbeitskräfteknappheit zu „guter Arbeit“?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03C4F4-3B0B-46A0-BF1E-0EE242E34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8" y="3149818"/>
            <a:ext cx="4770521" cy="31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F79C5-8262-4FAA-8EA2-05683ED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92" y="2714718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Wandel der Arbeit wird von Arbeitsmarktlage beeinflusst.</a:t>
            </a:r>
            <a:br>
              <a:rPr lang="de-AT" sz="2200" dirty="0"/>
            </a:br>
            <a:endParaRPr lang="de-AT" sz="2200" dirty="0"/>
          </a:p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Individuelle Verhandlungen und ihre Grenzen </a:t>
            </a:r>
          </a:p>
          <a:p>
            <a: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2200" dirty="0"/>
              <a:t>Verbesserungen über kollektive Vereinbarungen</a:t>
            </a:r>
          </a:p>
          <a:p>
            <a:pPr lvl="1"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Chancen bei Personalaufnahme</a:t>
            </a:r>
          </a:p>
          <a:p>
            <a:pPr lvl="1"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800" dirty="0"/>
              <a:t>Bindung der Beschäftigten an den Betrieb </a:t>
            </a:r>
          </a:p>
          <a:p>
            <a:pPr marL="457200" lvl="1" indent="0">
              <a:spcBef>
                <a:spcPts val="1800"/>
              </a:spcBef>
              <a:buClr>
                <a:schemeClr val="accent5">
                  <a:lumMod val="75000"/>
                </a:schemeClr>
              </a:buClr>
              <a:buNone/>
            </a:pPr>
            <a:endParaRPr lang="de-AT" sz="1800" dirty="0"/>
          </a:p>
          <a:p>
            <a:pPr marL="0" indent="0">
              <a:spcBef>
                <a:spcPts val="1800"/>
              </a:spcBef>
              <a:buNone/>
            </a:pPr>
            <a:r>
              <a:rPr lang="de-AT" sz="2400" dirty="0"/>
              <a:t>		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AT" sz="2400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9E3113-78C5-4373-8E6D-9AE7DDFE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87" y="450441"/>
            <a:ext cx="2554445" cy="69500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3216DC-7A6A-4044-8A45-DD7AA88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7300"/>
            <a:ext cx="7886700" cy="1325563"/>
          </a:xfrm>
        </p:spPr>
        <p:txBody>
          <a:bodyPr>
            <a:noAutofit/>
          </a:bodyPr>
          <a:lstStyle/>
          <a:p>
            <a:r>
              <a:rPr lang="de-AT" sz="2800" dirty="0">
                <a:solidFill>
                  <a:schemeClr val="accent1">
                    <a:lumMod val="75000"/>
                  </a:schemeClr>
                </a:solidFill>
              </a:rPr>
              <a:t>2. Führt Arbeitskräfteknappheit zu „guter Arbeit“?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507</Words>
  <Application>Microsoft Office PowerPoint</Application>
  <PresentationFormat>Bildschirmpräsentation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</vt:lpstr>
      <vt:lpstr>Arbeitskräfteknappheit – Chancen  auf bessere Arbeit?</vt:lpstr>
      <vt:lpstr>Inhalt</vt:lpstr>
      <vt:lpstr>1. Zur Diskussion über Knappheiten am Arbeitsmarkt </vt:lpstr>
      <vt:lpstr>PowerPoint-Präsentation</vt:lpstr>
      <vt:lpstr>1. Zur Diskussion über Knappheiten am Arbeitsmarkt </vt:lpstr>
      <vt:lpstr>Lehrlingsausbildung in Österreich</vt:lpstr>
      <vt:lpstr>2. Führt Arbeitskräfteknappheit zu „guter Arbeit“?</vt:lpstr>
      <vt:lpstr>2. Führt Arbeitskräfteknappheit zu „guter Arbeit“?</vt:lpstr>
      <vt:lpstr>2. Führt Arbeitskräfteknappheit zu „guter Arbeit“?</vt:lpstr>
      <vt:lpstr>3. Hebel zur Verbesserung der Arbeitsbedingungen </vt:lpstr>
      <vt:lpstr>Niedriglohnbeschäftigung in %</vt:lpstr>
      <vt:lpstr>3. Hebel zur Verbesserung der Arbeitsbedingungen </vt:lpstr>
      <vt:lpstr>3. Hebel zur Verbesserung der Arbeitsbedingungen </vt:lpstr>
      <vt:lpstr>3. Hebel zur Verbesserung der Arbeitsbedingungen </vt:lpstr>
      <vt:lpstr>4. Schlussfolgerung für segmentierte Arbeitsmärkte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Jörg Flecker</dc:creator>
  <cp:lastModifiedBy>Jörg Flecker</cp:lastModifiedBy>
  <cp:revision>20</cp:revision>
  <cp:lastPrinted>2022-05-03T07:02:34Z</cp:lastPrinted>
  <dcterms:created xsi:type="dcterms:W3CDTF">2022-04-28T10:08:21Z</dcterms:created>
  <dcterms:modified xsi:type="dcterms:W3CDTF">2022-05-03T07:04:48Z</dcterms:modified>
</cp:coreProperties>
</file>