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6" r:id="rId2"/>
    <p:sldMasterId id="2147483653" r:id="rId3"/>
  </p:sldMasterIdLst>
  <p:notesMasterIdLst>
    <p:notesMasterId r:id="rId32"/>
  </p:notesMasterIdLst>
  <p:handoutMasterIdLst>
    <p:handoutMasterId r:id="rId33"/>
  </p:handoutMasterIdLst>
  <p:sldIdLst>
    <p:sldId id="256" r:id="rId4"/>
    <p:sldId id="281" r:id="rId5"/>
    <p:sldId id="282" r:id="rId6"/>
    <p:sldId id="285" r:id="rId7"/>
    <p:sldId id="283" r:id="rId8"/>
    <p:sldId id="298" r:id="rId9"/>
    <p:sldId id="327" r:id="rId10"/>
    <p:sldId id="326" r:id="rId11"/>
    <p:sldId id="328" r:id="rId12"/>
    <p:sldId id="331" r:id="rId13"/>
    <p:sldId id="334" r:id="rId14"/>
    <p:sldId id="302" r:id="rId15"/>
    <p:sldId id="264" r:id="rId16"/>
    <p:sldId id="335" r:id="rId17"/>
    <p:sldId id="340" r:id="rId18"/>
    <p:sldId id="341" r:id="rId19"/>
    <p:sldId id="338" r:id="rId20"/>
    <p:sldId id="339" r:id="rId21"/>
    <p:sldId id="304" r:id="rId22"/>
    <p:sldId id="305" r:id="rId23"/>
    <p:sldId id="318" r:id="rId24"/>
    <p:sldId id="323" r:id="rId25"/>
    <p:sldId id="322" r:id="rId26"/>
    <p:sldId id="314" r:id="rId27"/>
    <p:sldId id="315" r:id="rId28"/>
    <p:sldId id="307" r:id="rId29"/>
    <p:sldId id="342" r:id="rId30"/>
    <p:sldId id="317" r:id="rId31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0390C"/>
    <a:srgbClr val="14DF0F"/>
    <a:srgbClr val="FFFFFF"/>
    <a:srgbClr val="C9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1" autoAdjust="0"/>
    <p:restoredTop sz="94817" autoAdjust="0"/>
  </p:normalViewPr>
  <p:slideViewPr>
    <p:cSldViewPr>
      <p:cViewPr varScale="1">
        <p:scale>
          <a:sx n="81" d="100"/>
          <a:sy n="81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BFFC83C6-7105-4C37-AD5E-925DBC13F4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29188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9563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5" tIns="45753" rIns="91505" bIns="45753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1082CCC8-1A0C-4737-AB47-55657943DE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61CE75-D15D-4F5C-BB78-76AF621737FB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274EA5-60CE-4188-A3BA-177CBD1D8429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42DF24-F607-425F-9173-401542BFC0C8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A887C5-7C59-410D-8FDC-BC730C09132A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C19C6-8C1A-49FF-9E8F-6492CE1FD836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9C7EA-CEDB-411C-B95B-BCA1CE8779BD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B8C32-AC8F-40BA-A5D8-6ED9DB27BF7D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898EA-82E0-40B6-8007-1D829757486A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BA440-8788-4FA1-82F5-8EA7D2D29CA2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681D73-FDCD-4B06-8C5A-2577E587F150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915A8-B5BB-4F2F-BF46-6128B37630D0}" type="slidenum">
              <a:rPr lang="de-DE" altLang="de-DE" smtClean="0"/>
              <a:pPr>
                <a:spcBef>
                  <a:spcPct val="0"/>
                </a:spcBef>
              </a:pPr>
              <a:t>25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FB366-19FF-4E23-89BA-119816F350D9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CE263-F190-4BA7-8C0B-CCCE450DE7F1}" type="slidenum">
              <a:rPr lang="de-DE" altLang="de-DE" smtClean="0"/>
              <a:pPr>
                <a:spcBef>
                  <a:spcPct val="0"/>
                </a:spcBef>
              </a:pPr>
              <a:t>26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5D5A58-2D10-446B-BB44-FE39C234152F}" type="slidenum">
              <a:rPr lang="de-DE" altLang="de-DE" smtClean="0"/>
              <a:pPr>
                <a:spcBef>
                  <a:spcPct val="0"/>
                </a:spcBef>
              </a:pPr>
              <a:t>28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187059-9796-4D50-A96E-39D53F09ABB2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xfrm>
            <a:off x="830263" y="4522788"/>
            <a:ext cx="5435600" cy="4845050"/>
          </a:xfrm>
          <a:noFill/>
        </p:spPr>
        <p:txBody>
          <a:bodyPr/>
          <a:lstStyle/>
          <a:p>
            <a:pPr eaLnBrk="1" hangingPunct="1"/>
            <a:endParaRPr lang="de-AT" altLang="de-DE" sz="2000" smtClean="0">
              <a:latin typeface="Arial" panose="020B0604020202020204" pitchFamily="34" charset="0"/>
            </a:endParaRPr>
          </a:p>
        </p:txBody>
      </p:sp>
      <p:sp>
        <p:nvSpPr>
          <p:cNvPr id="20484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altLang="de-DE" smtClean="0">
                <a:latin typeface="Arial Narrow" panose="020B0606020202030204" pitchFamily="34" charset="0"/>
              </a:rPr>
              <a:t>Finance Betriebsräte Tagung - 2010 </a:t>
            </a:r>
            <a:endParaRPr lang="en-US" altLang="de-DE" smtClean="0">
              <a:latin typeface="Arial Narrow" panose="020B0606020202030204" pitchFamily="34" charset="0"/>
            </a:endParaRPr>
          </a:p>
        </p:txBody>
      </p:sp>
      <p:sp>
        <p:nvSpPr>
          <p:cNvPr id="2048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9D6244-5113-497D-B11B-3A58474B02DF}" type="slidenum">
              <a:rPr lang="de-AT" altLang="de-DE" smtClean="0"/>
              <a:pPr>
                <a:spcBef>
                  <a:spcPct val="0"/>
                </a:spcBef>
              </a:pPr>
              <a:t>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anose="020B0604020202020204" pitchFamily="34" charset="0"/>
            </a:endParaRPr>
          </a:p>
        </p:txBody>
      </p:sp>
      <p:sp>
        <p:nvSpPr>
          <p:cNvPr id="22532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 smtClean="0"/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B98F5D-19C9-4178-9AF7-DF3A7E65F3EA}" type="slidenum">
              <a:rPr lang="de-AT" altLang="de-DE" smtClean="0"/>
              <a:pPr/>
              <a:t>9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anose="020B0604020202020204" pitchFamily="34" charset="0"/>
            </a:endParaRPr>
          </a:p>
        </p:txBody>
      </p:sp>
      <p:sp>
        <p:nvSpPr>
          <p:cNvPr id="2458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 smtClean="0"/>
          </a:p>
        </p:txBody>
      </p:sp>
      <p:sp>
        <p:nvSpPr>
          <p:cNvPr id="2458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1CDB8A-2142-4DCD-8DB1-18C22A735CDC}" type="slidenum">
              <a:rPr lang="de-AT" altLang="de-DE" smtClean="0"/>
              <a:pPr/>
              <a:t>10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anose="020B0604020202020204" pitchFamily="34" charset="0"/>
            </a:endParaRPr>
          </a:p>
        </p:txBody>
      </p:sp>
      <p:sp>
        <p:nvSpPr>
          <p:cNvPr id="26628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de-DE" smtClean="0"/>
          </a:p>
        </p:txBody>
      </p:sp>
      <p:sp>
        <p:nvSpPr>
          <p:cNvPr id="266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593EEF-811E-432C-9FBE-A4C46E9C0AD8}" type="slidenum">
              <a:rPr lang="de-AT" altLang="de-DE" smtClean="0"/>
              <a:pPr/>
              <a:t>11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8185C-6515-4C93-A71E-1B872490F97C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4DA63-8301-4206-87C4-9291CD27707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1800225" cy="6118225"/>
          </a:xfrm>
          <a:prstGeom prst="rect">
            <a:avLst/>
          </a:prstGeom>
          <a:gradFill rotWithShape="1">
            <a:gsLst>
              <a:gs pos="0">
                <a:srgbClr val="C9243F"/>
              </a:gs>
              <a:gs pos="100000">
                <a:schemeClr val="bg1">
                  <a:alpha val="60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9525">
            <a:solidFill>
              <a:srgbClr val="C924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03963"/>
            <a:ext cx="12842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598011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04137" cy="1752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011863" y="6165850"/>
            <a:ext cx="2895600" cy="476250"/>
          </a:xfrm>
        </p:spPr>
        <p:txBody>
          <a:bodyPr anchor="t"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75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98E1-DFAA-46FF-B5E3-DD9FED82E6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55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43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435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E973-48F7-4C85-AEB3-8604CBF4BE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176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43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BCEA-FBB3-439D-A6BA-6B2AB8FC77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977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3180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7FDD-BEFA-4820-BD9C-7B4409EBAD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13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69875"/>
            <a:ext cx="77025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676400"/>
            <a:ext cx="6858000" cy="3962400"/>
          </a:xfrm>
        </p:spPr>
        <p:txBody>
          <a:bodyPr/>
          <a:lstStyle/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06824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3663-BD07-4AC3-8F3A-843E93657C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213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0A11F-D851-4802-8E14-5999A763C0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81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7543-D9C0-4D35-9379-9FCEB1A3C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721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D5D7-0AF9-4F92-93FE-00CF8670EF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36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CA63-D614-4C34-B548-BA8946824B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579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59642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2906-480F-4827-9DFF-9B4C938538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233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15B8-E458-48C1-B511-8CA33E19FF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7981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113C-7633-41C5-A504-4C6F5C910E8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8095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E130-D145-4BA7-9675-9B6567248F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868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04B-7238-4CED-9DDC-BD606AC926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8141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7E2B-205B-40F2-99CB-2A46D95DEE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43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70D0-633A-4A2A-B7B0-E44153DEEE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901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03B0-EAE1-43D6-A868-14FA98C275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3996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CD28-0203-430C-8481-5569B21751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768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37AC-85DE-4582-8F85-4CFB5107E4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002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E90C-14BD-45E7-8858-483B6F6C7A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553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4793-43A3-45D6-8FCF-BBAE257FCF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749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DE5D-FAF3-4F15-957D-13EB7BCF7C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683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59AE-9D28-4DEC-8BAF-14458B580B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4314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C97E-F9F0-4AB2-9A9F-7CFBA50BB7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217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44D1-DF58-4878-9F27-11157828EA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9940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9886E-52C1-4ED3-B5DD-4DE43AD808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874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C07B-2817-44F0-AB69-772547ECA9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775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43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435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133A-CEFA-49D6-9E53-1C7F5E66D9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52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D2FD-DD9C-404C-B424-6481D1A9C4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055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3490-3BA8-4CA9-99DD-D9269017CB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5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5B7FA-33A1-408B-B7FB-C57812158B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8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231E-27EC-4709-A270-3AFD7E60DF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35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CA75-DC87-4A5F-96F2-64982FB144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88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D815B-069E-4174-8964-0864443E45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29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 userDrawn="1"/>
        </p:nvSpPr>
        <p:spPr bwMode="auto">
          <a:xfrm>
            <a:off x="0" y="0"/>
            <a:ext cx="1800225" cy="6118225"/>
          </a:xfrm>
          <a:prstGeom prst="rect">
            <a:avLst/>
          </a:prstGeom>
          <a:gradFill rotWithShape="1">
            <a:gsLst>
              <a:gs pos="0">
                <a:srgbClr val="C9243F"/>
              </a:gs>
              <a:gs pos="100000">
                <a:schemeClr val="bg1">
                  <a:alpha val="60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9525">
            <a:solidFill>
              <a:srgbClr val="C924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24750" y="6308725"/>
            <a:ext cx="1079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Hfi,feber07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381750"/>
            <a:ext cx="539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BA93879-4439-45E9-9348-FC5C29DE00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2" name="Picture 2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03963"/>
            <a:ext cx="12842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0" r:id="rId1"/>
    <p:sldLayoutId id="2147486881" r:id="rId2"/>
    <p:sldLayoutId id="2147486847" r:id="rId3"/>
    <p:sldLayoutId id="2147486848" r:id="rId4"/>
    <p:sldLayoutId id="2147486849" r:id="rId5"/>
    <p:sldLayoutId id="2147486850" r:id="rId6"/>
    <p:sldLayoutId id="2147486851" r:id="rId7"/>
    <p:sldLayoutId id="2147486852" r:id="rId8"/>
    <p:sldLayoutId id="2147486853" r:id="rId9"/>
    <p:sldLayoutId id="2147486854" r:id="rId10"/>
    <p:sldLayoutId id="2147486855" r:id="rId11"/>
    <p:sldLayoutId id="2147486856" r:id="rId12"/>
    <p:sldLayoutId id="2147486857" r:id="rId13"/>
    <p:sldLayoutId id="214748688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9243F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D677658-4F06-40D1-8C1E-3EE68CB4FF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8" r:id="rId1"/>
    <p:sldLayoutId id="2147486859" r:id="rId2"/>
    <p:sldLayoutId id="2147486860" r:id="rId3"/>
    <p:sldLayoutId id="2147486861" r:id="rId4"/>
    <p:sldLayoutId id="2147486862" r:id="rId5"/>
    <p:sldLayoutId id="2147486863" r:id="rId6"/>
    <p:sldLayoutId id="2147486864" r:id="rId7"/>
    <p:sldLayoutId id="2147486865" r:id="rId8"/>
    <p:sldLayoutId id="2147486866" r:id="rId9"/>
    <p:sldLayoutId id="2147486867" r:id="rId10"/>
    <p:sldLayoutId id="21474868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altLang="de-DE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488" y="6381750"/>
            <a:ext cx="1079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6381750"/>
            <a:ext cx="1079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381750"/>
            <a:ext cx="539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167378F-7B9A-4E3B-9E50-73EE948155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079" name="Line 8"/>
          <p:cNvSpPr>
            <a:spLocks noChangeShapeType="1"/>
          </p:cNvSpPr>
          <p:nvPr userDrawn="1"/>
        </p:nvSpPr>
        <p:spPr bwMode="auto">
          <a:xfrm>
            <a:off x="0" y="6116638"/>
            <a:ext cx="9144000" cy="0"/>
          </a:xfrm>
          <a:prstGeom prst="line">
            <a:avLst/>
          </a:prstGeom>
          <a:noFill/>
          <a:ln w="9525">
            <a:solidFill>
              <a:srgbClr val="C924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3080" name="Picture 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303963"/>
            <a:ext cx="128428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9" r:id="rId1"/>
    <p:sldLayoutId id="2147486870" r:id="rId2"/>
    <p:sldLayoutId id="2147486871" r:id="rId3"/>
    <p:sldLayoutId id="2147486872" r:id="rId4"/>
    <p:sldLayoutId id="2147486873" r:id="rId5"/>
    <p:sldLayoutId id="2147486874" r:id="rId6"/>
    <p:sldLayoutId id="2147486875" r:id="rId7"/>
    <p:sldLayoutId id="2147486876" r:id="rId8"/>
    <p:sldLayoutId id="2147486877" r:id="rId9"/>
    <p:sldLayoutId id="2147486878" r:id="rId10"/>
    <p:sldLayoutId id="21474868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9243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9243F"/>
        </a:buClr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I3D7TtcFq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vthek.orf.at/profile/ZIB-1/1203/ZIB-1/13967740/Banken-verzeichnen-Gewinne/142543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800225"/>
          </a:xfrm>
        </p:spPr>
        <p:txBody>
          <a:bodyPr/>
          <a:lstStyle/>
          <a:p>
            <a:pPr algn="ctr" eaLnBrk="1" hangingPunct="1"/>
            <a:r>
              <a:rPr lang="de-DE" altLang="de-DE" smtClean="0"/>
              <a:t>HERZLICH WILLKOMMEN</a:t>
            </a:r>
            <a:br>
              <a:rPr lang="de-DE" altLang="de-DE" smtClean="0"/>
            </a:br>
            <a:r>
              <a:rPr lang="de-DE" altLang="de-DE" smtClean="0"/>
              <a:t>zur Betriebsversammlung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92600"/>
            <a:ext cx="7704137" cy="1752600"/>
          </a:xfrm>
        </p:spPr>
        <p:txBody>
          <a:bodyPr/>
          <a:lstStyle/>
          <a:p>
            <a:pPr algn="ctr" eaLnBrk="1" hangingPunct="1"/>
            <a:endParaRPr lang="de-AT" altLang="de-DE" b="1" smtClean="0"/>
          </a:p>
          <a:p>
            <a:pPr algn="ctr" eaLnBrk="1" hangingPunct="1"/>
            <a:r>
              <a:rPr lang="de-AT" altLang="de-DE" sz="2000" b="1" smtClean="0"/>
              <a:t>am 05./06. oder 07. März 2018,</a:t>
            </a:r>
          </a:p>
          <a:p>
            <a:pPr algn="ctr" eaLnBrk="1" hangingPunct="1"/>
            <a:r>
              <a:rPr lang="de-AT" altLang="de-DE" sz="2000" b="1" smtClean="0"/>
              <a:t>Ort: 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9"/>
          <p:cNvSpPr>
            <a:spLocks noGrp="1" noChangeArrowheads="1"/>
          </p:cNvSpPr>
          <p:nvPr>
            <p:ph type="title"/>
          </p:nvPr>
        </p:nvSpPr>
        <p:spPr>
          <a:xfrm>
            <a:off x="1403350" y="692150"/>
            <a:ext cx="6769100" cy="7207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de-A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-Income-Ratio (CIR) geht wieder zurück: 62,4%</a:t>
            </a:r>
            <a:r>
              <a:rPr lang="de-A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600" b="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 differenziert stark nach Sektoren </a:t>
            </a:r>
            <a:endParaRPr lang="de-AT" sz="1600" b="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555" name="Diagramm 5"/>
          <p:cNvGraphicFramePr>
            <a:graphicFrameLocks/>
          </p:cNvGraphicFramePr>
          <p:nvPr/>
        </p:nvGraphicFramePr>
        <p:xfrm>
          <a:off x="1352550" y="1503363"/>
          <a:ext cx="68707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iagramm" r:id="rId4" imgW="6876884" imgH="3846909" progId="Excel.Chart.8">
                  <p:embed/>
                </p:oleObj>
              </mc:Choice>
              <mc:Fallback>
                <p:oleObj name="Diagramm" r:id="rId4" imgW="6876884" imgH="3846909" progId="Excel.Chart.8">
                  <p:embed/>
                  <p:pic>
                    <p:nvPicPr>
                      <p:cNvPr id="0" name="Diagramm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503363"/>
                        <a:ext cx="68707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403350" y="5440363"/>
            <a:ext cx="265747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00" kern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Quelle: </a:t>
            </a:r>
            <a:r>
              <a:rPr lang="de-AT" sz="1000" kern="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OeNB</a:t>
            </a:r>
            <a:r>
              <a:rPr lang="de-AT" sz="1000" kern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2017, eigene Berechnungen;</a:t>
            </a:r>
            <a:endParaRPr lang="de-DE" sz="1000" dirty="0"/>
          </a:p>
        </p:txBody>
      </p:sp>
      <p:sp>
        <p:nvSpPr>
          <p:cNvPr id="2" name="Pfeil nach rechts 1"/>
          <p:cNvSpPr/>
          <p:nvPr/>
        </p:nvSpPr>
        <p:spPr>
          <a:xfrm rot="1947530">
            <a:off x="7358063" y="2308225"/>
            <a:ext cx="696912" cy="146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776288"/>
            <a:ext cx="7734300" cy="933450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Beschäftigungsentwicklung   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b="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 bis 3Q/2017: Um 8.163 Vollzeitäquivalente (-11,8%) weniger </a:t>
            </a:r>
            <a:endParaRPr lang="de-AT" sz="2000" b="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476375" y="5373688"/>
            <a:ext cx="38814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000" kern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Quelle: </a:t>
            </a:r>
            <a:r>
              <a:rPr lang="de-AT" sz="1000" kern="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OeNB</a:t>
            </a:r>
            <a:r>
              <a:rPr lang="de-AT" sz="1000" kern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2017, eigene Berechnungen, Vollzeitäquivalente</a:t>
            </a:r>
          </a:p>
          <a:p>
            <a:pPr>
              <a:defRPr/>
            </a:pPr>
            <a:r>
              <a:rPr lang="de-AT" sz="1000" kern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*) 3Q/2017 nur eingeschränkt mit Ganzjahreszahlen vergleichbar</a:t>
            </a:r>
            <a:endParaRPr lang="de-DE" sz="1000" dirty="0"/>
          </a:p>
        </p:txBody>
      </p:sp>
      <p:graphicFrame>
        <p:nvGraphicFramePr>
          <p:cNvPr id="25604" name="Diagramm 8"/>
          <p:cNvGraphicFramePr>
            <a:graphicFrameLocks/>
          </p:cNvGraphicFramePr>
          <p:nvPr/>
        </p:nvGraphicFramePr>
        <p:xfrm>
          <a:off x="933450" y="1649413"/>
          <a:ext cx="68707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iagramm" r:id="rId4" imgW="6876884" imgH="3779848" progId="Excel.Chart.8">
                  <p:embed/>
                </p:oleObj>
              </mc:Choice>
              <mc:Fallback>
                <p:oleObj name="Diagramm" r:id="rId4" imgW="6876884" imgH="3779848" progId="Excel.Chart.8">
                  <p:embed/>
                  <p:pic>
                    <p:nvPicPr>
                      <p:cNvPr id="0" name="Diagramm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649413"/>
                        <a:ext cx="6870700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396875" y="188913"/>
            <a:ext cx="82296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/>
              <a:t>Kollektivvertragsverhandlungen         „Finance“ </a:t>
            </a:r>
            <a:r>
              <a:rPr lang="de-DE" altLang="de-DE" sz="2500" dirty="0" smtClean="0"/>
              <a:t>2018 - SUMMERY</a:t>
            </a:r>
            <a:endParaRPr lang="de-DE" altLang="de-DE" sz="2500" kern="0" dirty="0" smtClean="0"/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30213" y="1412875"/>
            <a:ext cx="84248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355600" indent="-355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AT" altLang="de-DE" sz="1600">
                <a:solidFill>
                  <a:srgbClr val="3366FF"/>
                </a:solidFill>
              </a:rPr>
              <a:t>Umfeld: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Gutes Konjunkturwachstum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Eigenkapitalerfordernisse flächendeckend erfüllt bzw. übererfüllt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Reduktion der non-performing loans (Risiko stark gesunken)</a:t>
            </a:r>
          </a:p>
          <a:p>
            <a:pPr lvl="2"/>
            <a:r>
              <a:rPr lang="de-AT" altLang="de-DE" b="1">
                <a:latin typeface="Tahoma" panose="020B0604030504040204" pitchFamily="34" charset="0"/>
                <a:cs typeface="Tahoma" panose="020B0604030504040204" pitchFamily="34" charset="0"/>
              </a:rPr>
              <a:t>Operatives Ergebnis stabil </a:t>
            </a:r>
          </a:p>
          <a:p>
            <a:pPr lvl="2"/>
            <a:r>
              <a:rPr lang="de-AT" altLang="de-DE" b="1">
                <a:latin typeface="Tahoma" panose="020B0604030504040204" pitchFamily="34" charset="0"/>
                <a:cs typeface="Tahoma" panose="020B0604030504040204" pitchFamily="34" charset="0"/>
              </a:rPr>
              <a:t>Rekordgewinn 2017 wird erwartet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Produktivitätssteigerungen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Bankenabgabe reduziert </a:t>
            </a:r>
          </a:p>
          <a:p>
            <a:pPr lvl="2"/>
            <a:r>
              <a:rPr lang="de-AT" altLang="de-DE" b="1">
                <a:latin typeface="Tahoma" panose="020B0604030504040204" pitchFamily="34" charset="0"/>
                <a:cs typeface="Tahoma" panose="020B0604030504040204" pitchFamily="34" charset="0"/>
              </a:rPr>
              <a:t>Finanzkrise ist zu Ende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Trotz Niedrigzinsen gutes Ergebnis</a:t>
            </a:r>
          </a:p>
          <a:p>
            <a:pPr lvl="2"/>
            <a:r>
              <a:rPr lang="de-AT" altLang="de-DE" b="1">
                <a:latin typeface="Tahoma" panose="020B0604030504040204" pitchFamily="34" charset="0"/>
                <a:cs typeface="Tahoma" panose="020B0604030504040204" pitchFamily="34" charset="0"/>
              </a:rPr>
              <a:t>Krise gemeinsam geschafft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IT Investitionen </a:t>
            </a:r>
          </a:p>
          <a:p>
            <a:pPr lvl="2"/>
            <a:r>
              <a:rPr lang="de-AT" altLang="de-DE">
                <a:latin typeface="Tahoma" panose="020B0604030504040204" pitchFamily="34" charset="0"/>
                <a:cs typeface="Tahoma" panose="020B0604030504040204" pitchFamily="34" charset="0"/>
              </a:rPr>
              <a:t>Digitalisierung</a:t>
            </a:r>
          </a:p>
          <a:p>
            <a:pPr eaLnBrk="1" hangingPunct="1">
              <a:buFontTx/>
              <a:buNone/>
            </a:pPr>
            <a:endParaRPr lang="de-AT" altLang="de-DE" sz="1600">
              <a:solidFill>
                <a:srgbClr val="3366FF"/>
              </a:solidFill>
            </a:endParaRPr>
          </a:p>
          <a:p>
            <a:pPr eaLnBrk="1" hangingPunct="1">
              <a:buFontTx/>
              <a:buNone/>
            </a:pPr>
            <a:endParaRPr lang="de-AT" altLang="de-DE" sz="160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371475"/>
            <a:ext cx="82296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/>
              <a:t>Kollektivvertragsverhandlungen         „Finance“ </a:t>
            </a:r>
            <a:r>
              <a:rPr lang="de-DE" altLang="de-DE" sz="2500" dirty="0" smtClean="0"/>
              <a:t>2018</a:t>
            </a:r>
            <a:endParaRPr lang="de-DE" altLang="de-DE" sz="2500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844675"/>
            <a:ext cx="842486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243F"/>
              </a:buClr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de-DE" sz="2000" b="1" kern="0" dirty="0" smtClean="0">
                <a:solidFill>
                  <a:srgbClr val="3366FF"/>
                </a:solidFill>
              </a:rPr>
              <a:t>„Warum wollen wir als Gewerkschaft Jahr für Jahr eine Reallohnerhöhung für die Angestellten im FINANCEBEREICH erreichen?“</a:t>
            </a:r>
            <a:endParaRPr lang="de-AT" sz="2000" b="1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AT" sz="12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AT" sz="1500" kern="0" dirty="0" smtClean="0"/>
              <a:t>Unsere Gewerkschaft (die GPA-</a:t>
            </a:r>
            <a:r>
              <a:rPr lang="de-AT" sz="1500" kern="0" dirty="0" err="1" smtClean="0"/>
              <a:t>djp</a:t>
            </a:r>
            <a:r>
              <a:rPr lang="de-AT" sz="1500" kern="0" dirty="0" smtClean="0"/>
              <a:t>) und wir </a:t>
            </a:r>
            <a:r>
              <a:rPr lang="de-AT" sz="1500" kern="0" dirty="0" err="1" smtClean="0"/>
              <a:t>BetriebsrätInnen</a:t>
            </a:r>
            <a:r>
              <a:rPr lang="de-AT" sz="1500" kern="0" dirty="0" smtClean="0"/>
              <a:t> leisten mit den jährlichen Kollektivvertragsverhandlungen einen entscheidenden Beitrag zur Umverteilung: </a:t>
            </a:r>
          </a:p>
          <a:p>
            <a:pPr eaLnBrk="1" hangingPunct="1">
              <a:lnSpc>
                <a:spcPct val="90000"/>
              </a:lnSpc>
              <a:defRPr/>
            </a:pPr>
            <a:endParaRPr lang="de-AT" sz="1500" kern="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 smtClean="0"/>
              <a:t>EINKOMMEN von Angestellten erhöhen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 smtClean="0"/>
              <a:t>Gehaltsanstiege sind für KONSUMMOTOR notwendig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 smtClean="0"/>
              <a:t>es braucht im Jahr 2018 eine </a:t>
            </a:r>
            <a:r>
              <a:rPr lang="de-AT" sz="1500" b="1" kern="0" dirty="0" smtClean="0">
                <a:solidFill>
                  <a:srgbClr val="E30B2A"/>
                </a:solidFill>
              </a:rPr>
              <a:t>kräftige Reallohnerhöhung </a:t>
            </a:r>
            <a:r>
              <a:rPr lang="de-AT" sz="1500" b="1" kern="0" dirty="0" smtClean="0"/>
              <a:t>um Kaufkraft zu sichern und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/>
              <a:t>weil, immer mehr Leistung verlangt </a:t>
            </a:r>
            <a:r>
              <a:rPr lang="de-AT" sz="1500" b="1" kern="0" dirty="0" smtClean="0"/>
              <a:t>wird</a:t>
            </a:r>
            <a:endParaRPr lang="de-AT" sz="1900" b="1" kern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 smtClean="0"/>
              <a:t>der </a:t>
            </a:r>
            <a:r>
              <a:rPr lang="de-AT" sz="1500" b="1" kern="0" dirty="0"/>
              <a:t>Verkaufs- und Leistungsdruck steigt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1500" b="1" kern="0" dirty="0" smtClean="0"/>
              <a:t>die </a:t>
            </a:r>
            <a:r>
              <a:rPr lang="de-AT" sz="1500" b="1" kern="0" dirty="0"/>
              <a:t>Herausforderungen und die Verantwortung durch </a:t>
            </a:r>
            <a:r>
              <a:rPr lang="de-AT" sz="1500" b="1" kern="0" dirty="0" smtClean="0"/>
              <a:t>ständig steigende </a:t>
            </a:r>
            <a:r>
              <a:rPr lang="de-AT" sz="1500" b="1" kern="0" dirty="0"/>
              <a:t>regulatorische Anforderungen immer größer werden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AT" sz="20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de-DE" kern="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de-DE" sz="4000" u="sng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0F6ACD2-D849-48F1-95D6-E4E798F11E25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800" b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pPr eaLnBrk="1" hangingPunct="1"/>
            <a:r>
              <a:rPr lang="de-DE" altLang="de-DE" sz="2400" smtClean="0"/>
              <a:t>Forderungspunkte 2018: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14776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AT" altLang="de-DE" sz="18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latin typeface="Arial" charset="0"/>
              </a:rPr>
              <a:t> </a:t>
            </a:r>
            <a:endParaRPr lang="de-AT" altLang="de-DE" sz="1800" dirty="0">
              <a:solidFill>
                <a:srgbClr val="3366FF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solidFill>
                  <a:srgbClr val="3366FF"/>
                </a:solidFill>
                <a:latin typeface="Arial" charset="0"/>
              </a:rPr>
              <a:t>	</a:t>
            </a:r>
            <a:endParaRPr lang="de-AT" altLang="de-DE" sz="1200" i="1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AT" altLang="de-DE" sz="1400" dirty="0" smtClean="0">
              <a:solidFill>
                <a:srgbClr val="3366FF"/>
              </a:solidFill>
            </a:endParaRPr>
          </a:p>
        </p:txBody>
      </p:sp>
      <p:graphicFrame>
        <p:nvGraphicFramePr>
          <p:cNvPr id="31749" name="Inhaltsplatzhalter 1"/>
          <p:cNvGraphicFramePr>
            <a:graphicFrameLocks noChangeAspect="1"/>
          </p:cNvGraphicFramePr>
          <p:nvPr/>
        </p:nvGraphicFramePr>
        <p:xfrm>
          <a:off x="461963" y="882650"/>
          <a:ext cx="8142287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Acrobat Document" r:id="rId4" imgW="6415844" imgH="4533687" progId="AcroExch.Document.2017">
                  <p:embed/>
                </p:oleObj>
              </mc:Choice>
              <mc:Fallback>
                <p:oleObj name="Acrobat Document" r:id="rId4" imgW="6415844" imgH="4533687" progId="AcroExch.Document.2017">
                  <p:embed/>
                  <p:pic>
                    <p:nvPicPr>
                      <p:cNvPr id="0" name="Inhaltsplatzhalter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882650"/>
                        <a:ext cx="8142287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98C956C-E708-417F-9643-79D074CF8C2F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800" b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pPr eaLnBrk="1" hangingPunct="1"/>
            <a:r>
              <a:rPr lang="de-DE" altLang="de-DE" sz="2400" smtClean="0"/>
              <a:t>DR-Forderungen 2018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14776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AT" altLang="de-DE" sz="18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latin typeface="Arial" charset="0"/>
              </a:rPr>
              <a:t> </a:t>
            </a:r>
            <a:endParaRPr lang="de-AT" altLang="de-DE" sz="1800" dirty="0">
              <a:solidFill>
                <a:srgbClr val="3366FF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solidFill>
                  <a:srgbClr val="3366FF"/>
                </a:solidFill>
                <a:latin typeface="Arial" charset="0"/>
              </a:rPr>
              <a:t>	</a:t>
            </a:r>
            <a:endParaRPr lang="de-AT" altLang="de-DE" sz="1200" i="1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AT" altLang="de-DE" sz="1400" dirty="0" smtClean="0">
              <a:solidFill>
                <a:srgbClr val="3366FF"/>
              </a:solidFill>
            </a:endParaRPr>
          </a:p>
        </p:txBody>
      </p:sp>
      <p:graphicFrame>
        <p:nvGraphicFramePr>
          <p:cNvPr id="33797" name="Objekt 1"/>
          <p:cNvGraphicFramePr>
            <a:graphicFrameLocks noChangeAspect="1"/>
          </p:cNvGraphicFramePr>
          <p:nvPr/>
        </p:nvGraphicFramePr>
        <p:xfrm>
          <a:off x="611188" y="836613"/>
          <a:ext cx="7993062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Acrobat Document" r:id="rId4" imgW="6415844" imgH="4533687" progId="AcroExch.Document.2017">
                  <p:embed/>
                </p:oleObj>
              </mc:Choice>
              <mc:Fallback>
                <p:oleObj name="Acrobat Document" r:id="rId4" imgW="6415844" imgH="4533687" progId="AcroExch.Document.2017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993062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4C95F9E-8E56-4363-B258-B9606DF37BCC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 sz="800" b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14776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de-AT" altLang="de-DE" sz="18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latin typeface="Arial" charset="0"/>
              </a:rPr>
              <a:t> </a:t>
            </a:r>
            <a:endParaRPr lang="de-AT" altLang="de-DE" sz="1800" dirty="0">
              <a:solidFill>
                <a:srgbClr val="3366FF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de-DE" sz="1800" dirty="0" smtClean="0">
                <a:solidFill>
                  <a:srgbClr val="3366FF"/>
                </a:solidFill>
                <a:latin typeface="Arial" charset="0"/>
              </a:rPr>
              <a:t>	</a:t>
            </a:r>
            <a:endParaRPr lang="de-AT" altLang="de-DE" sz="1200" i="1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AT" altLang="de-DE" sz="1400" dirty="0" smtClean="0">
              <a:solidFill>
                <a:srgbClr val="3366FF"/>
              </a:solidFill>
            </a:endParaRPr>
          </a:p>
        </p:txBody>
      </p:sp>
      <p:graphicFrame>
        <p:nvGraphicFramePr>
          <p:cNvPr id="35844" name="Inhaltsplatzhalter 2"/>
          <p:cNvGraphicFramePr>
            <a:graphicFrameLocks noChangeAspect="1"/>
          </p:cNvGraphicFramePr>
          <p:nvPr/>
        </p:nvGraphicFramePr>
        <p:xfrm>
          <a:off x="615950" y="476250"/>
          <a:ext cx="7916863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Acrobat Document" r:id="rId4" imgW="5346330" imgH="3778206" progId="AcroExch.Document.2017">
                  <p:embed/>
                </p:oleObj>
              </mc:Choice>
              <mc:Fallback>
                <p:oleObj name="Acrobat Document" r:id="rId4" imgW="5346330" imgH="3778206" progId="AcroExch.Document.2017">
                  <p:embed/>
                  <p:pic>
                    <p:nvPicPr>
                      <p:cNvPr id="0" name="Inhaltsplatzhalter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76250"/>
                        <a:ext cx="7916863" cy="539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3EA5419-5C09-4A0E-9111-0A673C15239B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 sz="800" b="0" smtClean="0"/>
          </a:p>
        </p:txBody>
      </p:sp>
      <p:graphicFrame>
        <p:nvGraphicFramePr>
          <p:cNvPr id="37891" name="Inhaltsplatzhalter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333375"/>
          <a:ext cx="8172450" cy="539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Acrobat Document" r:id="rId3" imgW="6415844" imgH="4533687" progId="AcroExch.Document.2017">
                  <p:embed/>
                </p:oleObj>
              </mc:Choice>
              <mc:Fallback>
                <p:oleObj name="Acrobat Document" r:id="rId3" imgW="6415844" imgH="4533687" progId="AcroExch.Document.2017">
                  <p:embed/>
                  <p:pic>
                    <p:nvPicPr>
                      <p:cNvPr id="0" name="Inhaltsplatzhalt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8172450" cy="539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z="1800" smtClean="0"/>
              <a:t>Spiegelkarte: Wir laden Sie alle herzlich zur GPA-djp Mitgliedschaft ein – je mehr wir sind – desto mehr wird´s: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494ABA2-7A82-4E0E-B88E-DB551747331A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 sz="800" b="0" smtClean="0"/>
          </a:p>
        </p:txBody>
      </p:sp>
      <p:graphicFrame>
        <p:nvGraphicFramePr>
          <p:cNvPr id="38916" name="Inhaltsplatzhalter 2"/>
          <p:cNvGraphicFramePr>
            <a:graphicFrameLocks noGrp="1" noChangeAspect="1"/>
          </p:cNvGraphicFramePr>
          <p:nvPr>
            <p:ph idx="1"/>
          </p:nvPr>
        </p:nvGraphicFramePr>
        <p:xfrm>
          <a:off x="1146175" y="1341438"/>
          <a:ext cx="6665913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Acrobat Document" r:id="rId3" imgW="4533768" imgH="3200217" progId="AcroExch.Document.2017">
                  <p:embed/>
                </p:oleObj>
              </mc:Choice>
              <mc:Fallback>
                <p:oleObj name="Acrobat Document" r:id="rId3" imgW="4533768" imgH="3200217" progId="AcroExch.Document.2017">
                  <p:embed/>
                  <p:pic>
                    <p:nvPicPr>
                      <p:cNvPr id="0" name="Inhaltsplatzhalter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341438"/>
                        <a:ext cx="6665913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/>
              <a:t>Bisheriger Verlauf der Verhandlungen </a:t>
            </a:r>
            <a:br>
              <a:rPr lang="de-DE" altLang="de-DE" sz="2500" dirty="0"/>
            </a:br>
            <a:r>
              <a:rPr lang="de-DE" altLang="de-DE" sz="2500" dirty="0"/>
              <a:t>1. Verhandlungsrunde am </a:t>
            </a:r>
            <a:r>
              <a:rPr lang="de-DE" altLang="de-DE" sz="2500" dirty="0" smtClean="0"/>
              <a:t>21.2.2018 </a:t>
            </a:r>
            <a:r>
              <a:rPr lang="de-DE" altLang="de-DE" sz="2500" dirty="0"/>
              <a:t>(1)</a:t>
            </a:r>
            <a:endParaRPr lang="de-DE" altLang="de-DE" sz="2500" kern="0" dirty="0" smtClean="0"/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261938" y="1773238"/>
            <a:ext cx="85693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AT" altLang="de-DE" sz="1800" dirty="0" smtClean="0"/>
              <a:t>Klima der Gespräche haben respektvoll begonnen</a:t>
            </a:r>
          </a:p>
          <a:p>
            <a:pPr>
              <a:defRPr/>
            </a:pPr>
            <a:endParaRPr lang="de-AT" altLang="de-DE" sz="1800" dirty="0" smtClean="0"/>
          </a:p>
          <a:p>
            <a:pPr>
              <a:defRPr/>
            </a:pPr>
            <a:r>
              <a:rPr lang="de-AT" altLang="de-DE" sz="1800" dirty="0" smtClean="0"/>
              <a:t>Arbeitgeberargumente</a:t>
            </a:r>
            <a:r>
              <a:rPr lang="de-AT" altLang="de-DE" sz="1800" b="0" dirty="0" smtClean="0"/>
              <a:t>: </a:t>
            </a:r>
          </a:p>
          <a:p>
            <a:pPr lvl="1">
              <a:defRPr/>
            </a:pPr>
            <a:r>
              <a:rPr lang="de-AT" altLang="de-DE" sz="1400" dirty="0" smtClean="0"/>
              <a:t>Ergebnisse werden als „passabel“ angesehen, aber die Branche steht nach wie vor, vor großen Herausforderungen </a:t>
            </a:r>
            <a:r>
              <a:rPr lang="de-AT" altLang="de-DE" sz="1400" dirty="0" smtClean="0">
                <a:sym typeface="Wingdings" panose="05000000000000000000" pitchFamily="2" charset="2"/>
              </a:rPr>
              <a:t> Ergebnisse daher noch nicht nachhaltig </a:t>
            </a:r>
          </a:p>
          <a:p>
            <a:pPr lvl="1">
              <a:defRPr/>
            </a:pPr>
            <a:r>
              <a:rPr lang="de-AT" altLang="de-DE" sz="1400" dirty="0" err="1" smtClean="0">
                <a:sym typeface="Wingdings" panose="05000000000000000000" pitchFamily="2" charset="2"/>
              </a:rPr>
              <a:t>Cost</a:t>
            </a:r>
            <a:r>
              <a:rPr lang="de-AT" altLang="de-DE" sz="1400" dirty="0" smtClean="0">
                <a:sym typeface="Wingdings" panose="05000000000000000000" pitchFamily="2" charset="2"/>
              </a:rPr>
              <a:t> Income Ratio im europäischen Vergleich zu hoch</a:t>
            </a:r>
            <a:endParaRPr lang="de-AT" altLang="de-DE" sz="1400" dirty="0" smtClean="0"/>
          </a:p>
          <a:p>
            <a:pPr>
              <a:defRPr/>
            </a:pPr>
            <a:endParaRPr lang="de-AT" altLang="de-DE" sz="1800" b="0" dirty="0" smtClean="0"/>
          </a:p>
          <a:p>
            <a:pPr>
              <a:defRPr/>
            </a:pPr>
            <a:r>
              <a:rPr lang="de-AT" altLang="de-DE" sz="1800" dirty="0" smtClean="0"/>
              <a:t>Unsere Argumente:</a:t>
            </a:r>
            <a:r>
              <a:rPr lang="de-AT" altLang="de-DE" sz="1800" b="0" dirty="0" smtClean="0"/>
              <a:t> </a:t>
            </a:r>
          </a:p>
          <a:p>
            <a:pPr lvl="1">
              <a:defRPr/>
            </a:pPr>
            <a:r>
              <a:rPr lang="de-AT" altLang="de-DE" sz="1400" dirty="0" smtClean="0"/>
              <a:t>Rekordergebnisse der Branche, </a:t>
            </a:r>
            <a:r>
              <a:rPr lang="de-AT" altLang="de-DE" sz="1400" i="1" dirty="0" smtClean="0"/>
              <a:t>„passabel“ </a:t>
            </a:r>
            <a:r>
              <a:rPr lang="de-AT" altLang="de-DE" sz="1400" dirty="0" smtClean="0"/>
              <a:t>mehr als untertrieben!</a:t>
            </a:r>
          </a:p>
          <a:p>
            <a:pPr lvl="1">
              <a:defRPr/>
            </a:pPr>
            <a:r>
              <a:rPr lang="de-AT" altLang="de-DE" sz="1400" dirty="0" smtClean="0"/>
              <a:t>I-Rate 2,1 %, Wirtschaftswachstum 3 %, positiver Konjunkturausblick für 2018, </a:t>
            </a:r>
          </a:p>
          <a:p>
            <a:pPr lvl="1">
              <a:defRPr/>
            </a:pPr>
            <a:r>
              <a:rPr lang="de-AT" altLang="de-DE" sz="1400" dirty="0" smtClean="0"/>
              <a:t>immer weniger Beschäftigte – stemmen immer mehr, vermehrte Personalknappheit, Arbeitsverdichtung, Arbeitsdruck und Arbeitsbelastung </a:t>
            </a:r>
          </a:p>
          <a:p>
            <a:pPr marL="457200" lvl="1" indent="0">
              <a:buFontTx/>
              <a:buNone/>
              <a:defRPr/>
            </a:pPr>
            <a:r>
              <a:rPr lang="de-AT" altLang="de-DE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daher kräftige Gehaltserhöhung mehr als gerechtfertigt</a:t>
            </a:r>
            <a:endParaRPr lang="de-DE" altLang="de-DE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5E482848-F519-4553-88D5-5F37AA605A03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z="800" b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smtClean="0"/>
              <a:t>Tagesordnung: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97888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altLang="de-DE" sz="2000" smtClean="0"/>
          </a:p>
          <a:p>
            <a:pPr eaLnBrk="1" hangingPunct="1">
              <a:lnSpc>
                <a:spcPct val="80000"/>
              </a:lnSpc>
            </a:pPr>
            <a:endParaRPr lang="de-DE" altLang="de-DE" sz="200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2000" smtClean="0"/>
              <a:t>Eröffnung und Begrüßung</a:t>
            </a:r>
            <a:endParaRPr lang="de-AT" altLang="de-DE" sz="2000" i="1" smtClean="0"/>
          </a:p>
          <a:p>
            <a:pPr eaLnBrk="1" hangingPunct="1">
              <a:lnSpc>
                <a:spcPct val="80000"/>
              </a:lnSpc>
            </a:pPr>
            <a:r>
              <a:rPr lang="de-AT" altLang="de-DE" sz="2000" i="1" smtClean="0"/>
              <a:t>Aktuelles betriebliches Thema  xxxx</a:t>
            </a:r>
            <a:endParaRPr lang="de-AT" altLang="de-DE" sz="2000" smtClean="0"/>
          </a:p>
          <a:p>
            <a:pPr eaLnBrk="1" hangingPunct="1">
              <a:lnSpc>
                <a:spcPct val="80000"/>
              </a:lnSpc>
            </a:pPr>
            <a:r>
              <a:rPr lang="de-AT" altLang="de-DE" sz="2000" smtClean="0"/>
              <a:t>Bericht über den Stand der Kollektivvertrags-verhandlungen 2018 und die direkten Auswirkungen auf die innerbetriebliche Gehaltsstruktur sowie auf die überbetriebliche Gehaltsstruktur in der Region, ebenso auf die Arbeitsbedingungen </a:t>
            </a:r>
            <a:r>
              <a:rPr lang="de-AT" altLang="de-DE" sz="1800" b="0" smtClean="0"/>
              <a:t>(Arbeitszeit, Arbeitsverdichtung, All-in Verträge, ÜP-BezieherInnen,…)</a:t>
            </a:r>
            <a:endParaRPr lang="de-AT" altLang="de-DE" sz="2000" smtClean="0"/>
          </a:p>
          <a:p>
            <a:pPr eaLnBrk="1" hangingPunct="1">
              <a:lnSpc>
                <a:spcPct val="80000"/>
              </a:lnSpc>
            </a:pPr>
            <a:r>
              <a:rPr lang="de-AT" altLang="de-DE" sz="2000" smtClean="0"/>
              <a:t>Diskussion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2000" smtClean="0"/>
              <a:t>Beschlussfassung über weitere betriebsrätliche und gewerkschaftliche Maßnahmen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2000" smtClean="0"/>
              <a:t>Allfälliges</a:t>
            </a:r>
            <a:endParaRPr lang="de-DE" altLang="de-DE" sz="200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endParaRPr lang="de-DE" altLang="de-DE" sz="28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/>
              <a:t>Bisheriger Verlauf der Verhandlungen </a:t>
            </a:r>
            <a:br>
              <a:rPr lang="de-DE" altLang="de-DE" sz="2500" dirty="0"/>
            </a:br>
            <a:r>
              <a:rPr lang="de-DE" altLang="de-DE" sz="2500" dirty="0"/>
              <a:t>1. Verhandlungsrunde am </a:t>
            </a:r>
            <a:r>
              <a:rPr lang="de-DE" altLang="de-DE" sz="2500" dirty="0" smtClean="0"/>
              <a:t>21.2.2018 (2)</a:t>
            </a:r>
            <a:endParaRPr lang="de-DE" altLang="de-DE" sz="2500" kern="0" dirty="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261938" y="1773238"/>
            <a:ext cx="85693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>
              <a:defRPr/>
            </a:pPr>
            <a:r>
              <a:rPr lang="de-AT" altLang="de-DE" dirty="0" smtClean="0">
                <a:solidFill>
                  <a:srgbClr val="3366FF"/>
                </a:solidFill>
              </a:rPr>
              <a:t>Arbeitgeberangebot: 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de-AT" altLang="de-DE" b="1" u="sng" dirty="0" smtClean="0">
                <a:solidFill>
                  <a:srgbClr val="FF0000"/>
                </a:solidFill>
              </a:rPr>
              <a:t>k e i n</a:t>
            </a:r>
            <a:r>
              <a:rPr lang="de-AT" altLang="de-DE" b="1" dirty="0" smtClean="0">
                <a:solidFill>
                  <a:srgbClr val="FF0000"/>
                </a:solidFill>
              </a:rPr>
              <a:t> ANGEBOT </a:t>
            </a:r>
            <a:r>
              <a:rPr lang="de-AT" altLang="de-DE" b="1" dirty="0" smtClean="0"/>
              <a:t>in der 1. KV- Verhandlungsrunde – Gesamtforderung wird als zu hoch bezeichnet!</a:t>
            </a:r>
          </a:p>
          <a:p>
            <a:pPr marL="285750" indent="-285750">
              <a:defRPr/>
            </a:pPr>
            <a:endParaRPr lang="de-AT" altLang="de-DE" sz="1800" b="0" dirty="0" smtClean="0"/>
          </a:p>
          <a:p>
            <a:pPr marL="285750" indent="-285750">
              <a:defRPr/>
            </a:pPr>
            <a:r>
              <a:rPr lang="de-AT" altLang="de-DE" dirty="0" smtClean="0">
                <a:solidFill>
                  <a:srgbClr val="3366FF"/>
                </a:solidFill>
              </a:rPr>
              <a:t>GPA-djp Forderung</a:t>
            </a:r>
            <a:r>
              <a:rPr lang="de-AT" altLang="de-DE" dirty="0">
                <a:solidFill>
                  <a:srgbClr val="3366FF"/>
                </a:solidFill>
              </a:rPr>
              <a:t> </a:t>
            </a:r>
            <a:r>
              <a:rPr lang="de-AT" altLang="de-DE" dirty="0" smtClean="0">
                <a:solidFill>
                  <a:srgbClr val="3366FF"/>
                </a:solidFill>
              </a:rPr>
              <a:t>unverändert </a:t>
            </a:r>
          </a:p>
          <a:p>
            <a:pPr marL="1028700" lvl="1">
              <a:defRPr/>
            </a:pPr>
            <a:r>
              <a:rPr lang="de-AT" altLang="de-DE" b="1" dirty="0" smtClean="0"/>
              <a:t>4% linear</a:t>
            </a:r>
          </a:p>
          <a:p>
            <a:pPr marL="1028700" lvl="1">
              <a:defRPr/>
            </a:pPr>
            <a:r>
              <a:rPr lang="de-AT" altLang="de-DE" b="1" dirty="0" smtClean="0"/>
              <a:t>sowie die 3 Dienstrechtsforderungen </a:t>
            </a:r>
          </a:p>
          <a:p>
            <a:pPr>
              <a:buFontTx/>
              <a:buNone/>
              <a:defRPr/>
            </a:pPr>
            <a:r>
              <a:rPr lang="de-AT" altLang="de-DE" sz="1800" b="0" dirty="0" smtClean="0"/>
              <a:t>                                                                       </a:t>
            </a:r>
            <a:endParaRPr lang="de-AT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/>
              <a:t>Bisheriger Verlauf der Verhandlungen </a:t>
            </a:r>
            <a:br>
              <a:rPr lang="de-DE" altLang="de-DE" sz="2500" dirty="0"/>
            </a:br>
            <a:r>
              <a:rPr lang="de-DE" altLang="de-DE" sz="2500" dirty="0" smtClean="0"/>
              <a:t>2. </a:t>
            </a:r>
            <a:r>
              <a:rPr lang="de-DE" altLang="de-DE" sz="2500" dirty="0"/>
              <a:t>Verhandlungsrunde am </a:t>
            </a:r>
            <a:r>
              <a:rPr lang="de-DE" altLang="de-DE" sz="2500" dirty="0" smtClean="0"/>
              <a:t>01.3.2018 (1)</a:t>
            </a:r>
            <a:endParaRPr lang="de-DE" altLang="de-DE" sz="2500" kern="0" dirty="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39750" y="1628775"/>
            <a:ext cx="814705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sz="2000" dirty="0"/>
              <a:t>Trotz intensiver Diskussionen mit den </a:t>
            </a:r>
            <a:r>
              <a:rPr lang="de-DE" sz="2000" dirty="0" err="1" smtClean="0"/>
              <a:t>ArbeitgebervertreterInnen</a:t>
            </a:r>
            <a:r>
              <a:rPr lang="de-DE" sz="2000" dirty="0" smtClean="0"/>
              <a:t> </a:t>
            </a:r>
            <a:r>
              <a:rPr lang="de-DE" sz="2000" dirty="0"/>
              <a:t>bis zum Schluss </a:t>
            </a:r>
            <a:r>
              <a:rPr lang="de-DE" sz="2000" dirty="0">
                <a:solidFill>
                  <a:srgbClr val="FF0000"/>
                </a:solidFill>
              </a:rPr>
              <a:t>wieder </a:t>
            </a:r>
            <a:r>
              <a:rPr lang="de-DE" sz="2000" dirty="0" smtClean="0">
                <a:solidFill>
                  <a:srgbClr val="FF0000"/>
                </a:solidFill>
              </a:rPr>
              <a:t/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400" u="sng" dirty="0" smtClean="0">
                <a:solidFill>
                  <a:srgbClr val="FF0000"/>
                </a:solidFill>
              </a:rPr>
              <a:t>k e i n</a:t>
            </a:r>
            <a:r>
              <a:rPr lang="de-DE" sz="2400" dirty="0" smtClean="0">
                <a:solidFill>
                  <a:srgbClr val="FF0000"/>
                </a:solidFill>
              </a:rPr>
              <a:t> ANGEBOT!</a:t>
            </a:r>
            <a:r>
              <a:rPr lang="de-DE" sz="2000" dirty="0" smtClean="0"/>
              <a:t> </a:t>
            </a:r>
            <a:r>
              <a:rPr lang="de-DE" sz="1800" dirty="0"/>
              <a:t>(zu keinem einzigen </a:t>
            </a:r>
            <a:r>
              <a:rPr lang="de-DE" sz="1800" dirty="0" smtClean="0"/>
              <a:t>Forderungspunkt – weder zu %-Satz noch zu Dienstrecht)</a:t>
            </a:r>
            <a:endParaRPr lang="de-DE" sz="1800" dirty="0"/>
          </a:p>
          <a:p>
            <a:pPr>
              <a:buFontTx/>
              <a:buNone/>
              <a:defRPr/>
            </a:pPr>
            <a:endParaRPr lang="de-DE" sz="1800" dirty="0" smtClean="0"/>
          </a:p>
          <a:p>
            <a:pPr marL="285750" indent="-285750">
              <a:defRPr/>
            </a:pPr>
            <a:r>
              <a:rPr lang="de-DE" sz="1800" b="0" dirty="0" smtClean="0"/>
              <a:t>Gespräche drehten sich von </a:t>
            </a:r>
            <a:r>
              <a:rPr lang="de-DE" sz="1800" b="0" dirty="0"/>
              <a:t>Beginn an wieder um die wirtschaftlichen und strukturellen Rahmenbedingungen der </a:t>
            </a:r>
            <a:r>
              <a:rPr lang="de-DE" sz="1800" b="0" dirty="0" smtClean="0"/>
              <a:t>Branche – weiterhin große Herausforderungen. </a:t>
            </a:r>
          </a:p>
          <a:p>
            <a:pPr marL="285750" indent="-285750">
              <a:defRPr/>
            </a:pPr>
            <a:endParaRPr lang="de-DE" sz="1800" b="0" dirty="0" smtClean="0"/>
          </a:p>
          <a:p>
            <a:pPr marL="285750" indent="-285750">
              <a:defRPr/>
            </a:pPr>
            <a:r>
              <a:rPr lang="de-DE" sz="1800" b="0" dirty="0" smtClean="0"/>
              <a:t>Ausführliche Erörterung der 3 Dienstrechtspunkte mit Klärung von Verständnisfragen der Arbeitgeberseite</a:t>
            </a:r>
          </a:p>
          <a:p>
            <a:pPr marL="285750" indent="-285750">
              <a:defRPr/>
            </a:pPr>
            <a:endParaRPr lang="de-DE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/>
              <a:t>Bisheriger Verlauf der Verhandlungen </a:t>
            </a:r>
            <a:br>
              <a:rPr lang="de-DE" altLang="de-DE" sz="2500" dirty="0"/>
            </a:br>
            <a:r>
              <a:rPr lang="de-DE" altLang="de-DE" sz="2500" dirty="0" smtClean="0"/>
              <a:t>2. </a:t>
            </a:r>
            <a:r>
              <a:rPr lang="de-DE" altLang="de-DE" sz="2500" dirty="0"/>
              <a:t>Verhandlungsrunde am </a:t>
            </a:r>
            <a:r>
              <a:rPr lang="de-DE" altLang="de-DE" sz="2500" dirty="0" smtClean="0"/>
              <a:t>1.3.2018 (2)</a:t>
            </a:r>
            <a:endParaRPr lang="de-DE" altLang="de-DE" sz="2500" kern="0" dirty="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287338" y="1557338"/>
            <a:ext cx="85693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AT" altLang="de-DE" sz="3600" kern="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3600" kern="0" dirty="0" smtClean="0">
                <a:solidFill>
                  <a:srgbClr val="FF0000"/>
                </a:solidFill>
              </a:rPr>
              <a:t>UNGLAUBLICH!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de-DE" sz="3600" kern="0" dirty="0" smtClean="0">
                <a:solidFill>
                  <a:srgbClr val="FF0000"/>
                </a:solidFill>
              </a:rPr>
              <a:t>Trotz Rekord-Ergebnissen nach 2 Runden </a:t>
            </a:r>
            <a:r>
              <a:rPr lang="de-AT" altLang="de-DE" sz="3600" u="sng" kern="0" dirty="0" smtClean="0">
                <a:solidFill>
                  <a:srgbClr val="FF0000"/>
                </a:solidFill>
              </a:rPr>
              <a:t>k e i n</a:t>
            </a:r>
            <a:r>
              <a:rPr lang="de-AT" altLang="de-DE" sz="4000" kern="0" dirty="0" smtClean="0">
                <a:solidFill>
                  <a:srgbClr val="FF0000"/>
                </a:solidFill>
              </a:rPr>
              <a:t> ANGEBOT</a:t>
            </a:r>
            <a:r>
              <a:rPr lang="de-AT" altLang="de-DE" sz="3600" kern="0" dirty="0" smtClean="0">
                <a:solidFill>
                  <a:srgbClr val="FF0000"/>
                </a:solidFill>
              </a:rPr>
              <a:t>!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de-AT" altLang="de-DE" sz="2400" kern="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de-DE" sz="3600" kern="0" dirty="0" smtClean="0">
                <a:solidFill>
                  <a:srgbClr val="0070C0"/>
                </a:solidFill>
              </a:rPr>
              <a:t>Unsere Forderungen bleiben daher unverändert aufrecht</a:t>
            </a:r>
            <a:r>
              <a:rPr lang="de-DE" kern="0" dirty="0" smtClean="0">
                <a:solidFill>
                  <a:srgbClr val="0070C0"/>
                </a:solidFill>
              </a:rPr>
              <a:t>!</a:t>
            </a:r>
            <a:endParaRPr lang="de-DE" kern="0" dirty="0">
              <a:solidFill>
                <a:srgbClr val="0070C0"/>
              </a:solidFill>
            </a:endParaRPr>
          </a:p>
          <a:p>
            <a:pPr>
              <a:defRPr/>
            </a:pPr>
            <a:endParaRPr lang="de-DE" sz="2400" kern="0" dirty="0">
              <a:solidFill>
                <a:srgbClr val="0070C0"/>
              </a:solidFill>
            </a:endParaRPr>
          </a:p>
          <a:p>
            <a:pPr marL="1028700" lvl="1">
              <a:defRPr/>
            </a:pPr>
            <a:endParaRPr lang="de-AT" altLang="de-DE" sz="1400" dirty="0">
              <a:solidFill>
                <a:srgbClr val="0070C0"/>
              </a:solidFill>
            </a:endParaRPr>
          </a:p>
          <a:p>
            <a:pPr marL="285750">
              <a:buFontTx/>
              <a:buNone/>
              <a:defRPr/>
            </a:pPr>
            <a:endParaRPr lang="de-AT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/>
              <a:t>Bisheriger Verlauf der Verhandlungen </a:t>
            </a:r>
            <a:br>
              <a:rPr lang="de-DE" altLang="de-DE" sz="2500" dirty="0"/>
            </a:br>
            <a:r>
              <a:rPr lang="de-DE" altLang="de-DE" sz="2500" dirty="0" smtClean="0"/>
              <a:t>2. </a:t>
            </a:r>
            <a:r>
              <a:rPr lang="de-DE" altLang="de-DE" sz="2500" dirty="0"/>
              <a:t>Verhandlungsrunde am </a:t>
            </a:r>
            <a:r>
              <a:rPr lang="de-DE" altLang="de-DE" sz="2500" dirty="0" smtClean="0"/>
              <a:t>1.3.2018 (3)</a:t>
            </a:r>
            <a:endParaRPr lang="de-DE" altLang="de-DE" sz="2500" kern="0" dirty="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30213" y="1628775"/>
            <a:ext cx="85693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sz="1800" dirty="0" smtClean="0"/>
              <a:t>Wie geht‘s weiter?:</a:t>
            </a:r>
          </a:p>
          <a:p>
            <a:pPr>
              <a:buFontTx/>
              <a:buNone/>
              <a:defRPr/>
            </a:pPr>
            <a:endParaRPr lang="de-AT" sz="1800" dirty="0"/>
          </a:p>
          <a:p>
            <a:pPr>
              <a:buFontTx/>
              <a:buNone/>
              <a:defRPr/>
            </a:pPr>
            <a:r>
              <a:rPr lang="de-AT" sz="1800" dirty="0" smtClean="0"/>
              <a:t>Am 5./6. und am </a:t>
            </a:r>
            <a:r>
              <a:rPr lang="de-AT" sz="1800" dirty="0"/>
              <a:t>7</a:t>
            </a:r>
            <a:r>
              <a:rPr lang="de-AT" sz="1800" dirty="0" smtClean="0"/>
              <a:t>. März 2018 finden derzeit österreichweit Betriebsversammlungen während der Arbeitszeit statt.</a:t>
            </a:r>
          </a:p>
          <a:p>
            <a:pPr marL="285750" indent="-285750">
              <a:defRPr/>
            </a:pPr>
            <a:endParaRPr lang="de-AT" sz="1800" dirty="0"/>
          </a:p>
          <a:p>
            <a:pPr>
              <a:buFontTx/>
              <a:buNone/>
              <a:defRPr/>
            </a:pPr>
            <a:endParaRPr lang="de-AT" sz="1400" dirty="0"/>
          </a:p>
          <a:p>
            <a:pPr algn="ctr">
              <a:buFontTx/>
              <a:buNone/>
              <a:defRPr/>
            </a:pPr>
            <a:r>
              <a:rPr lang="de-AT" sz="2000" dirty="0" smtClean="0"/>
              <a:t>Nähere Infos nach der 3. Verhandlungsrunde!</a:t>
            </a:r>
          </a:p>
          <a:p>
            <a:pPr algn="ctr" eaLnBrk="1" hangingPunct="1">
              <a:buFontTx/>
              <a:buNone/>
              <a:defRPr/>
            </a:pPr>
            <a:endParaRPr lang="de-AT" sz="1200" kern="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de-AT" sz="2000" kern="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de-AT" sz="3200" kern="0" dirty="0" smtClean="0">
                <a:solidFill>
                  <a:srgbClr val="FF0000"/>
                </a:solidFill>
              </a:rPr>
              <a:t>Wenn </a:t>
            </a:r>
            <a:r>
              <a:rPr lang="de-AT" sz="3200" kern="0" dirty="0">
                <a:solidFill>
                  <a:srgbClr val="FF0000"/>
                </a:solidFill>
              </a:rPr>
              <a:t>Argumente nicht mehr zählen, </a:t>
            </a:r>
          </a:p>
          <a:p>
            <a:pPr algn="ctr" eaLnBrk="1" hangingPunct="1">
              <a:buFontTx/>
              <a:buNone/>
              <a:defRPr/>
            </a:pPr>
            <a:r>
              <a:rPr lang="de-AT" sz="3200" kern="0" dirty="0">
                <a:solidFill>
                  <a:srgbClr val="FF0000"/>
                </a:solidFill>
              </a:rPr>
              <a:t>zählen wir auf SIE!</a:t>
            </a:r>
          </a:p>
          <a:p>
            <a:pPr marL="285750" indent="-285750">
              <a:defRPr/>
            </a:pPr>
            <a:endParaRPr lang="de-DE" sz="1800" dirty="0"/>
          </a:p>
          <a:p>
            <a:pPr>
              <a:defRPr/>
            </a:pPr>
            <a:endParaRPr lang="de-DE" dirty="0"/>
          </a:p>
          <a:p>
            <a:pPr marL="1028700" lvl="1">
              <a:defRPr/>
            </a:pPr>
            <a:endParaRPr lang="de-AT" altLang="de-DE" sz="1400" dirty="0"/>
          </a:p>
          <a:p>
            <a:pPr marL="285750">
              <a:buFontTx/>
              <a:buNone/>
              <a:defRPr/>
            </a:pPr>
            <a:endParaRPr lang="de-AT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 txBox="1">
            <a:spLocks noChangeArrowheads="1"/>
          </p:cNvSpPr>
          <p:nvPr/>
        </p:nvSpPr>
        <p:spPr bwMode="auto">
          <a:xfrm>
            <a:off x="328613" y="2276475"/>
            <a:ext cx="84963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de-AT" altLang="de-DE" sz="3000"/>
          </a:p>
          <a:p>
            <a:pPr eaLnBrk="1" hangingPunct="1"/>
            <a:r>
              <a:rPr lang="de-AT" altLang="de-DE" sz="3000"/>
              <a:t>Diskussion/Wortmeldungen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371475"/>
            <a:ext cx="82296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 smtClean="0"/>
              <a:t>Kollektivvertragsverhandlungen</a:t>
            </a:r>
            <a:br>
              <a:rPr lang="de-DE" altLang="de-DE" sz="2500" dirty="0" smtClean="0"/>
            </a:br>
            <a:r>
              <a:rPr lang="de-DE" altLang="de-DE" sz="2500" dirty="0" smtClean="0"/>
              <a:t>„</a:t>
            </a:r>
            <a:r>
              <a:rPr lang="de-DE" altLang="de-DE" sz="2500" dirty="0" err="1"/>
              <a:t>Finance</a:t>
            </a:r>
            <a:r>
              <a:rPr lang="de-DE" altLang="de-DE" sz="2500" dirty="0"/>
              <a:t>“ </a:t>
            </a:r>
            <a:r>
              <a:rPr lang="de-DE" altLang="de-DE" sz="2500" dirty="0" smtClean="0"/>
              <a:t>2018</a:t>
            </a:r>
            <a:endParaRPr lang="de-DE" altLang="de-DE" sz="2500" kern="0" dirty="0" smtClean="0"/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28613" y="1700213"/>
            <a:ext cx="849630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de-AT" altLang="de-DE" sz="2000" dirty="0" smtClean="0"/>
          </a:p>
          <a:p>
            <a:pPr algn="ctr" eaLnBrk="1" hangingPunct="1">
              <a:buFontTx/>
              <a:buNone/>
              <a:defRPr/>
            </a:pPr>
            <a:r>
              <a:rPr lang="de-AT" altLang="de-DE" sz="2000" dirty="0" smtClean="0"/>
              <a:t>Die Betriebsversammlung fasst daher folgenden </a:t>
            </a:r>
          </a:p>
          <a:p>
            <a:pPr algn="ctr" eaLnBrk="1" hangingPunct="1">
              <a:buFontTx/>
              <a:buNone/>
              <a:defRPr/>
            </a:pPr>
            <a:endParaRPr lang="de-AT" altLang="de-DE" sz="2400" dirty="0" smtClean="0"/>
          </a:p>
          <a:p>
            <a:pPr algn="ctr" eaLnBrk="1" hangingPunct="1">
              <a:buFontTx/>
              <a:buNone/>
              <a:defRPr/>
            </a:pPr>
            <a:r>
              <a:rPr lang="de-AT" altLang="de-DE" dirty="0" smtClean="0">
                <a:solidFill>
                  <a:srgbClr val="0070C0"/>
                </a:solidFill>
              </a:rPr>
              <a:t>BESCHLUSS:</a:t>
            </a:r>
          </a:p>
          <a:p>
            <a:pPr eaLnBrk="1" hangingPunct="1">
              <a:buFontTx/>
              <a:buNone/>
              <a:defRPr/>
            </a:pPr>
            <a:endParaRPr lang="de-AT" altLang="de-DE" sz="1500" dirty="0" smtClean="0">
              <a:solidFill>
                <a:srgbClr val="0070C0"/>
              </a:solidFill>
            </a:endParaRPr>
          </a:p>
          <a:p>
            <a:pPr marL="285750" indent="-285750" eaLnBrk="1" hangingPunct="1">
              <a:defRPr/>
            </a:pPr>
            <a:r>
              <a:rPr lang="de-AT" altLang="de-DE" sz="2000" dirty="0">
                <a:solidFill>
                  <a:srgbClr val="0070C0"/>
                </a:solidFill>
              </a:rPr>
              <a:t>Wir unterstützen alle weiteren notwendigen </a:t>
            </a:r>
            <a:r>
              <a:rPr lang="de-AT" altLang="de-DE" sz="2000" dirty="0" err="1">
                <a:solidFill>
                  <a:srgbClr val="0070C0"/>
                </a:solidFill>
              </a:rPr>
              <a:t>betriebsrätlichen</a:t>
            </a:r>
            <a:r>
              <a:rPr lang="de-AT" altLang="de-DE" sz="2000" dirty="0">
                <a:solidFill>
                  <a:srgbClr val="0070C0"/>
                </a:solidFill>
              </a:rPr>
              <a:t> und gewerkschaftlichen Maßnahmen, sollte es in der </a:t>
            </a:r>
            <a:r>
              <a:rPr lang="de-AT" altLang="de-DE" sz="2000" dirty="0" smtClean="0">
                <a:solidFill>
                  <a:srgbClr val="0070C0"/>
                </a:solidFill>
              </a:rPr>
              <a:t>3. Kollektivvertragsverhandlungsrunde </a:t>
            </a:r>
            <a:r>
              <a:rPr lang="de-AT" altLang="de-DE" sz="2000" dirty="0">
                <a:solidFill>
                  <a:srgbClr val="0070C0"/>
                </a:solidFill>
              </a:rPr>
              <a:t>am 8</a:t>
            </a:r>
            <a:r>
              <a:rPr lang="de-AT" altLang="de-DE" sz="2000" dirty="0" smtClean="0">
                <a:solidFill>
                  <a:srgbClr val="0070C0"/>
                </a:solidFill>
              </a:rPr>
              <a:t>. </a:t>
            </a:r>
            <a:r>
              <a:rPr lang="de-AT" altLang="de-DE" sz="2000" dirty="0">
                <a:solidFill>
                  <a:srgbClr val="0070C0"/>
                </a:solidFill>
              </a:rPr>
              <a:t>März </a:t>
            </a:r>
            <a:r>
              <a:rPr lang="de-AT" altLang="de-DE" sz="2000" dirty="0" smtClean="0">
                <a:solidFill>
                  <a:srgbClr val="0070C0"/>
                </a:solidFill>
              </a:rPr>
              <a:t>2018 </a:t>
            </a:r>
            <a:r>
              <a:rPr lang="de-AT" altLang="de-DE" sz="2000" dirty="0">
                <a:solidFill>
                  <a:srgbClr val="0070C0"/>
                </a:solidFill>
              </a:rPr>
              <a:t>zu keinem akzeptablen Ergebnis kommen. </a:t>
            </a:r>
          </a:p>
          <a:p>
            <a:pPr eaLnBrk="1" hangingPunct="1">
              <a:buFontTx/>
              <a:buNone/>
              <a:defRPr/>
            </a:pPr>
            <a:endParaRPr lang="de-AT" alt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371475"/>
            <a:ext cx="82296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 smtClean="0"/>
              <a:t/>
            </a:r>
            <a:br>
              <a:rPr lang="de-DE" altLang="de-DE" sz="2500" dirty="0" smtClean="0"/>
            </a:br>
            <a:r>
              <a:rPr lang="de-DE" altLang="de-DE" sz="2500" dirty="0" smtClean="0"/>
              <a:t>Kollektivvertragsverhandlungen</a:t>
            </a:r>
            <a:br>
              <a:rPr lang="de-DE" altLang="de-DE" sz="2500" dirty="0" smtClean="0"/>
            </a:br>
            <a:r>
              <a:rPr lang="de-DE" altLang="de-DE" sz="2500" dirty="0" smtClean="0"/>
              <a:t>„</a:t>
            </a:r>
            <a:r>
              <a:rPr lang="de-DE" altLang="de-DE" sz="2500" dirty="0" err="1"/>
              <a:t>Finance</a:t>
            </a:r>
            <a:r>
              <a:rPr lang="de-DE" altLang="de-DE" sz="2500" dirty="0"/>
              <a:t>“ </a:t>
            </a:r>
            <a:r>
              <a:rPr lang="de-DE" altLang="de-DE" sz="2500" dirty="0" smtClean="0"/>
              <a:t>2018</a:t>
            </a:r>
            <a:endParaRPr lang="de-DE" altLang="de-DE" sz="2500" kern="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557338"/>
            <a:ext cx="84963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243F"/>
              </a:buClr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endParaRPr lang="de-AT" sz="1800" b="1" kern="0" dirty="0" smtClean="0"/>
          </a:p>
          <a:p>
            <a:pPr algn="ctr" eaLnBrk="1" hangingPunct="1">
              <a:defRPr/>
            </a:pPr>
            <a:r>
              <a:rPr lang="de-AT" sz="2000" b="1" kern="0" dirty="0" smtClean="0"/>
              <a:t>Zusammengefasst halten wir nochmals fest:</a:t>
            </a:r>
          </a:p>
          <a:p>
            <a:pPr eaLnBrk="1" hangingPunct="1">
              <a:defRPr/>
            </a:pPr>
            <a:endParaRPr lang="de-AT" sz="1500" b="1" kern="0" dirty="0" smtClean="0"/>
          </a:p>
          <a:p>
            <a:pPr eaLnBrk="1" hangingPunct="1">
              <a:defRPr/>
            </a:pPr>
            <a:endParaRPr lang="de-AT" sz="1500" b="1" kern="0" dirty="0" smtClean="0"/>
          </a:p>
          <a:p>
            <a:pPr algn="ctr" eaLnBrk="1" hangingPunct="1">
              <a:defRPr/>
            </a:pPr>
            <a:r>
              <a:rPr lang="de-AT" b="1" kern="0" dirty="0" smtClean="0">
                <a:solidFill>
                  <a:srgbClr val="FF0000"/>
                </a:solidFill>
              </a:rPr>
              <a:t>„Der Wirtschaftsaufschwung ist da – </a:t>
            </a:r>
          </a:p>
          <a:p>
            <a:pPr algn="ctr" eaLnBrk="1" hangingPunct="1">
              <a:defRPr/>
            </a:pPr>
            <a:r>
              <a:rPr lang="de-AT" b="1" kern="0" dirty="0" smtClean="0">
                <a:solidFill>
                  <a:srgbClr val="FF0000"/>
                </a:solidFill>
              </a:rPr>
              <a:t>es ist </a:t>
            </a:r>
            <a:r>
              <a:rPr lang="de-AT" b="1" kern="0" dirty="0">
                <a:solidFill>
                  <a:srgbClr val="FF0000"/>
                </a:solidFill>
              </a:rPr>
              <a:t>Z</a:t>
            </a:r>
            <a:r>
              <a:rPr lang="de-AT" b="1" kern="0" dirty="0" smtClean="0">
                <a:solidFill>
                  <a:srgbClr val="FF0000"/>
                </a:solidFill>
              </a:rPr>
              <a:t>eit für eine kräftige Gehaltserhöhung!“ </a:t>
            </a:r>
          </a:p>
          <a:p>
            <a:pPr algn="ctr" eaLnBrk="1" hangingPunct="1">
              <a:defRPr/>
            </a:pPr>
            <a:endParaRPr lang="de-AT" sz="1500" b="1" kern="0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de-AT" sz="1500" b="1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de-AT" sz="1500" b="1" kern="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de-AT" sz="1800" kern="0" dirty="0" smtClean="0"/>
          </a:p>
          <a:p>
            <a:pPr eaLnBrk="1" hangingPunct="1">
              <a:defRPr/>
            </a:pPr>
            <a:endParaRPr lang="de-AT" sz="1800" kern="0" dirty="0" smtClean="0"/>
          </a:p>
          <a:p>
            <a:pPr eaLnBrk="1" hangingPunct="1">
              <a:defRPr/>
            </a:pPr>
            <a:endParaRPr lang="de-AT" sz="1800" kern="0" dirty="0" smtClean="0"/>
          </a:p>
          <a:p>
            <a:pPr lvl="1" eaLnBrk="1" hangingPunct="1">
              <a:defRPr/>
            </a:pPr>
            <a:endParaRPr lang="de-DE" sz="18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Inhaltsplatzhalt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153025"/>
          </a:xfrm>
        </p:spPr>
        <p:txBody>
          <a:bodyPr/>
          <a:lstStyle/>
          <a:p>
            <a:pPr>
              <a:defRPr/>
            </a:pPr>
            <a:r>
              <a:rPr lang="de-AT" altLang="de-DE" dirty="0" smtClean="0"/>
              <a:t>Link zum Video: „</a:t>
            </a:r>
            <a:r>
              <a:rPr lang="de-AT" altLang="de-DE" dirty="0" err="1" smtClean="0"/>
              <a:t>Give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me</a:t>
            </a:r>
            <a:r>
              <a:rPr lang="de-AT" altLang="de-DE" dirty="0" smtClean="0"/>
              <a:t> 4“ </a:t>
            </a:r>
          </a:p>
          <a:p>
            <a:pPr>
              <a:defRPr/>
            </a:pPr>
            <a:endParaRPr lang="de-AT" altLang="de-DE" sz="2000" dirty="0"/>
          </a:p>
          <a:p>
            <a:pPr marL="0" indent="0" algn="ctr">
              <a:buFontTx/>
              <a:buNone/>
              <a:defRPr/>
            </a:pPr>
            <a:r>
              <a:rPr lang="de-AT" u="sng" dirty="0">
                <a:hlinkClick r:id="rId2"/>
              </a:rPr>
              <a:t>https://youtu.be/UI3D7TtcFqY</a:t>
            </a:r>
            <a:endParaRPr lang="de-DE" altLang="de-DE" sz="2000" dirty="0" smtClean="0"/>
          </a:p>
        </p:txBody>
      </p:sp>
      <p:sp>
        <p:nvSpPr>
          <p:cNvPr id="56323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554F5B-1AA9-4068-A328-4B616E1D6BE7}" type="slidenum">
              <a:rPr lang="de-DE" altLang="de-DE" sz="800" b="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DE" altLang="de-DE" sz="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 txBox="1">
            <a:spLocks noChangeArrowheads="1"/>
          </p:cNvSpPr>
          <p:nvPr/>
        </p:nvSpPr>
        <p:spPr bwMode="auto">
          <a:xfrm>
            <a:off x="358775" y="692150"/>
            <a:ext cx="84963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altLang="de-DE" sz="25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de-DE" sz="2500"/>
              <a:t>GEMEINSAM UND ENTSCHLOSSEN FÜR EINE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altLang="de-DE" sz="2500">
              <a:solidFill>
                <a:srgbClr val="E30B2A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de-DE" sz="2500">
                <a:solidFill>
                  <a:srgbClr val="E30B2A"/>
                </a:solidFill>
              </a:rPr>
              <a:t>kräftige </a:t>
            </a:r>
            <a:r>
              <a:rPr lang="de-DE" altLang="de-DE" sz="2500"/>
              <a:t>GEHALTSERHÖHUNG 2018.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DE" altLang="de-DE" sz="250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AT" altLang="de-DE" sz="2500">
                <a:solidFill>
                  <a:srgbClr val="FF0000"/>
                </a:solidFill>
              </a:rPr>
              <a:t> </a:t>
            </a:r>
            <a:endParaRPr lang="de-AT" altLang="de-DE" sz="25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AT" altLang="de-DE" sz="2500">
                <a:solidFill>
                  <a:srgbClr val="3366FF"/>
                </a:solidFill>
              </a:rPr>
              <a:t>Die Betriebsversammlung wird hiermit UNTERBROCHEN.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AT" altLang="de-DE" sz="25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e-AT" altLang="de-DE" sz="25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AT" altLang="de-DE" sz="1800"/>
              <a:t>DANKE FÜR IHRE ZAHLREICHE TEILNAHME.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704B4C5-F6C6-4FD3-BF9B-7B1AE7A1AE4C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800" b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>Eröffnung und Begrüßung</a:t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endParaRPr lang="de-DE" altLang="de-DE" sz="3200" smtClean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18000"/>
          </a:xfrm>
        </p:spPr>
        <p:txBody>
          <a:bodyPr/>
          <a:lstStyle/>
          <a:p>
            <a:pPr eaLnBrk="1" hangingPunct="1">
              <a:defRPr/>
            </a:pPr>
            <a:endParaRPr lang="de-AT" sz="2400" dirty="0" smtClean="0"/>
          </a:p>
          <a:p>
            <a:pPr eaLnBrk="1" hangingPunct="1">
              <a:defRPr/>
            </a:pPr>
            <a:r>
              <a:rPr lang="de-AT" sz="2400" dirty="0" smtClean="0"/>
              <a:t>Danke, dass Sie der Einladung gefolgt sind.</a:t>
            </a:r>
          </a:p>
          <a:p>
            <a:pPr marL="0" indent="0" eaLnBrk="1" hangingPunct="1">
              <a:buFontTx/>
              <a:buNone/>
              <a:defRPr/>
            </a:pPr>
            <a:endParaRPr lang="de-AT" sz="2400" dirty="0" smtClean="0"/>
          </a:p>
          <a:p>
            <a:pPr eaLnBrk="1" hangingPunct="1">
              <a:defRPr/>
            </a:pPr>
            <a:r>
              <a:rPr lang="de-AT" sz="2400" dirty="0" smtClean="0"/>
              <a:t>Wir möchten Sie in der heutigen Betriebsversammlung vor allem über den aktuellen Verhandlungsverlauf der Kollektivvertragsverhandlungen 2018 informieren.</a:t>
            </a:r>
          </a:p>
          <a:p>
            <a:pPr eaLnBrk="1" hangingPunct="1">
              <a:defRPr/>
            </a:pPr>
            <a:endParaRPr lang="de-AT" sz="2400" dirty="0" smtClean="0"/>
          </a:p>
          <a:p>
            <a:pPr marL="0" indent="0" eaLnBrk="1" hangingPunct="1">
              <a:buFontTx/>
              <a:buNone/>
              <a:defRPr/>
            </a:pPr>
            <a:endParaRPr lang="de-AT" sz="1800" b="0" dirty="0"/>
          </a:p>
          <a:p>
            <a:pPr marL="0" indent="0" eaLnBrk="1" hangingPunct="1">
              <a:buFontTx/>
              <a:buNone/>
              <a:defRPr/>
            </a:pPr>
            <a:r>
              <a:rPr lang="de-AT" dirty="0" smtClean="0">
                <a:solidFill>
                  <a:srgbClr val="FF0000"/>
                </a:solidFill>
              </a:rPr>
              <a:t>   </a:t>
            </a:r>
            <a:endParaRPr lang="de-DE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de-DE" sz="1200" dirty="0" smtClean="0"/>
          </a:p>
          <a:p>
            <a:pPr lvl="1" eaLnBrk="1" hangingPunct="1">
              <a:defRPr/>
            </a:pPr>
            <a:endParaRPr lang="de-DE" sz="4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15EBD94C-CD99-4EF9-AD43-4A651E3A04FE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800" b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2800" smtClean="0"/>
              <a:t>EINE INFORMATION NOCH ZU BEGINN:</a:t>
            </a:r>
            <a:endParaRPr lang="de-DE" altLang="de-DE" sz="28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767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AT" sz="1800" dirty="0" smtClean="0">
                <a:solidFill>
                  <a:srgbClr val="3366FF"/>
                </a:solidFill>
              </a:rPr>
              <a:t>Teilnahme von Angestellten an der Betriebsversammlung </a:t>
            </a:r>
            <a:r>
              <a:rPr lang="de-AT" sz="1400" dirty="0" smtClean="0">
                <a:solidFill>
                  <a:srgbClr val="3366FF"/>
                </a:solidFill>
              </a:rPr>
              <a:t>(es sind </a:t>
            </a:r>
            <a:r>
              <a:rPr lang="de-AT" sz="1050" dirty="0" smtClean="0">
                <a:solidFill>
                  <a:srgbClr val="3366FF"/>
                </a:solidFill>
              </a:rPr>
              <a:t>noch</a:t>
            </a:r>
            <a:r>
              <a:rPr lang="de-AT" sz="1400" dirty="0" smtClean="0">
                <a:solidFill>
                  <a:srgbClr val="3366FF"/>
                </a:solidFill>
              </a:rPr>
              <a:t> keine Protestveranstaltungen):</a:t>
            </a:r>
          </a:p>
          <a:p>
            <a:pPr eaLnBrk="1" hangingPunct="1">
              <a:defRPr/>
            </a:pPr>
            <a:r>
              <a:rPr lang="de-AT" sz="2000" dirty="0" smtClean="0">
                <a:solidFill>
                  <a:srgbClr val="FF0000"/>
                </a:solidFill>
              </a:rPr>
              <a:t>Jede/r Angestellte hat das R E C H T an der  Betriebsversammlung teilzunehmen. Die Teilnahme an der Betriebsversammlung ist „unbezahlte Arbeitszeit“.</a:t>
            </a:r>
            <a:endParaRPr lang="de-AT" sz="1800" dirty="0" smtClean="0"/>
          </a:p>
          <a:p>
            <a:pPr eaLnBrk="1" hangingPunct="1">
              <a:defRPr/>
            </a:pPr>
            <a:endParaRPr lang="de-AT" sz="1800" b="0" dirty="0" smtClean="0"/>
          </a:p>
          <a:p>
            <a:pPr eaLnBrk="1" hangingPunct="1">
              <a:defRPr/>
            </a:pPr>
            <a:r>
              <a:rPr lang="de-AT" sz="1800" b="0" dirty="0" smtClean="0"/>
              <a:t>Das Gesetz regelt, dass </a:t>
            </a:r>
            <a:r>
              <a:rPr lang="de-AT" sz="1800" dirty="0" smtClean="0"/>
              <a:t>ENTGELT</a:t>
            </a:r>
            <a:r>
              <a:rPr lang="de-AT" sz="1800" b="0" dirty="0" smtClean="0"/>
              <a:t> für die Teilnahme an der Betriebsversammlung </a:t>
            </a:r>
            <a:r>
              <a:rPr lang="de-AT" sz="1800" dirty="0" smtClean="0"/>
              <a:t>nur dann zusteht</a:t>
            </a:r>
            <a:r>
              <a:rPr lang="de-AT" sz="1800" b="0" dirty="0" smtClean="0"/>
              <a:t>, wenn es eine </a:t>
            </a:r>
            <a:r>
              <a:rPr lang="de-AT" sz="1800" dirty="0" smtClean="0"/>
              <a:t>betriebliche Vereinbarung oder eine betriebliche Übung                       </a:t>
            </a:r>
            <a:r>
              <a:rPr lang="de-AT" sz="1400" dirty="0" smtClean="0"/>
              <a:t>(sog. Gewohnheitsrecht) </a:t>
            </a:r>
            <a:r>
              <a:rPr lang="de-AT" sz="1800" dirty="0"/>
              <a:t>gibt</a:t>
            </a:r>
            <a:r>
              <a:rPr lang="de-AT" sz="1800" dirty="0" smtClean="0"/>
              <a:t>.</a:t>
            </a:r>
          </a:p>
          <a:p>
            <a:pPr eaLnBrk="1" hangingPunct="1">
              <a:defRPr/>
            </a:pPr>
            <a:endParaRPr lang="de-AT" sz="1800" dirty="0"/>
          </a:p>
          <a:p>
            <a:pPr eaLnBrk="1" hangingPunct="1">
              <a:defRPr/>
            </a:pPr>
            <a:r>
              <a:rPr lang="de-AT" sz="1800" dirty="0" smtClean="0"/>
              <a:t>ES GEHT UM IHR GELD, daher lohnt es sich              jedenfalls dabei zu sein!</a:t>
            </a:r>
            <a:endParaRPr lang="de-AT" sz="1800" dirty="0"/>
          </a:p>
          <a:p>
            <a:pPr marL="0" indent="0" eaLnBrk="1" hangingPunct="1">
              <a:buFontTx/>
              <a:buNone/>
              <a:defRPr/>
            </a:pPr>
            <a:endParaRPr lang="de-AT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524750" y="6308725"/>
            <a:ext cx="1079500" cy="360363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195A536-0351-4BF8-A714-AB8007660BD0}" type="slidenum">
              <a:rPr lang="de-DE" altLang="de-DE" sz="800" b="0" smtClean="0"/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800" b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/>
            </a:r>
            <a:br>
              <a:rPr lang="de-DE" altLang="de-DE" sz="3200" smtClean="0"/>
            </a:br>
            <a:r>
              <a:rPr lang="de-DE" altLang="de-DE" sz="3200" smtClean="0"/>
              <a:t>Aktuelle betriebliche Themen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 smtClean="0"/>
          </a:p>
          <a:p>
            <a:pPr eaLnBrk="1" hangingPunct="1">
              <a:defRPr/>
            </a:pPr>
            <a:endParaRPr lang="de-DE" altLang="de-DE" dirty="0"/>
          </a:p>
          <a:p>
            <a:pPr eaLnBrk="1" hangingPunct="1">
              <a:defRPr/>
            </a:pPr>
            <a:r>
              <a:rPr lang="de-DE" altLang="de-DE" dirty="0" smtClean="0"/>
              <a:t>Davor aber noch kurz zu unserem anderen aktuellen Thema:</a:t>
            </a:r>
          </a:p>
          <a:p>
            <a:pPr eaLnBrk="1" hangingPunct="1">
              <a:defRPr/>
            </a:pPr>
            <a:endParaRPr lang="de-AT" altLang="de-DE" dirty="0"/>
          </a:p>
          <a:p>
            <a:pPr marL="0" indent="0" eaLnBrk="1" hangingPunct="1">
              <a:buFontTx/>
              <a:buNone/>
              <a:defRPr/>
            </a:pPr>
            <a:r>
              <a:rPr lang="de-AT" altLang="de-DE" dirty="0" smtClean="0"/>
              <a:t>		</a:t>
            </a:r>
            <a:r>
              <a:rPr lang="de-AT" altLang="de-DE" dirty="0" err="1" smtClean="0"/>
              <a:t>xxxxxx</a:t>
            </a:r>
            <a:r>
              <a:rPr lang="de-AT" altLang="de-DE" dirty="0" smtClean="0"/>
              <a:t> </a:t>
            </a:r>
            <a:r>
              <a:rPr lang="de-AT" altLang="de-DE" sz="900" dirty="0" smtClean="0"/>
              <a:t>(bitte selbst einfügen und ergänzen….)</a:t>
            </a:r>
            <a:endParaRPr lang="de-DE" altLang="de-DE" sz="900" dirty="0" smtClean="0"/>
          </a:p>
          <a:p>
            <a:pPr eaLnBrk="1" hangingPunct="1">
              <a:buFontTx/>
              <a:buNone/>
              <a:defRPr/>
            </a:pPr>
            <a:r>
              <a:rPr lang="de-AT" altLang="de-DE" sz="900" b="0" dirty="0" smtClean="0"/>
              <a:t>    </a:t>
            </a:r>
            <a:endParaRPr lang="de-DE" altLang="de-DE" sz="900" b="0" dirty="0" smtClean="0"/>
          </a:p>
          <a:p>
            <a:pPr eaLnBrk="1" hangingPunct="1">
              <a:defRPr/>
            </a:pPr>
            <a:endParaRPr lang="de-DE" altLang="de-DE" sz="1200" dirty="0" smtClean="0"/>
          </a:p>
          <a:p>
            <a:pPr lvl="1" eaLnBrk="1" hangingPunct="1">
              <a:defRPr/>
            </a:pPr>
            <a:endParaRPr lang="de-DE" altLang="de-DE" sz="4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457200" y="476250"/>
            <a:ext cx="82296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9243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243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 smtClean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endParaRPr lang="de-AT" altLang="de-DE" sz="2500" dirty="0"/>
          </a:p>
          <a:p>
            <a:pPr>
              <a:defRPr/>
            </a:pPr>
            <a:r>
              <a:rPr lang="de-DE" altLang="de-DE" sz="2500" dirty="0"/>
              <a:t>Kollektivvertragsverhandlungen         „Finance“ </a:t>
            </a:r>
            <a:r>
              <a:rPr lang="de-DE" altLang="de-DE" sz="2500" dirty="0" smtClean="0"/>
              <a:t>2018</a:t>
            </a:r>
            <a:endParaRPr lang="de-DE" altLang="de-DE" sz="2500" kern="0" dirty="0" smtClean="0"/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444500" y="1890713"/>
            <a:ext cx="8424863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de-AT" altLang="de-DE" sz="2000" dirty="0" smtClean="0">
                <a:solidFill>
                  <a:srgbClr val="3366FF"/>
                </a:solidFill>
              </a:rPr>
              <a:t>Nun zum allgemeinen Überblick/Rahmenbedingungen für die heurigen KV-Verhandlungen:</a:t>
            </a:r>
          </a:p>
          <a:p>
            <a:pPr eaLnBrk="1" hangingPunct="1">
              <a:buFontTx/>
              <a:buNone/>
              <a:defRPr/>
            </a:pPr>
            <a:endParaRPr lang="de-AT" altLang="de-DE" sz="1800" b="0" dirty="0" smtClean="0"/>
          </a:p>
          <a:p>
            <a:pPr marL="285750" indent="-285750" eaLnBrk="1" hangingPunct="1">
              <a:defRPr/>
            </a:pPr>
            <a:r>
              <a:rPr lang="de-AT" altLang="de-DE" sz="2000" dirty="0" smtClean="0"/>
              <a:t>ZIB-Video: </a:t>
            </a:r>
            <a:r>
              <a:rPr lang="de-AT" sz="2000" dirty="0">
                <a:hlinkClick r:id="rId3"/>
              </a:rPr>
              <a:t>http://</a:t>
            </a:r>
            <a:r>
              <a:rPr lang="de-AT" sz="2000" dirty="0" smtClean="0">
                <a:hlinkClick r:id="rId3"/>
              </a:rPr>
              <a:t>tvthek.orf.at/profile/ZIB-1/1203/ZIB-1/13967740/Banken-verzeichnen-Gewinne/14254336</a:t>
            </a:r>
            <a:r>
              <a:rPr lang="de-AT" b="0" dirty="0" smtClean="0"/>
              <a:t/>
            </a:r>
            <a:br>
              <a:rPr lang="de-AT" b="0" dirty="0" smtClean="0"/>
            </a:br>
            <a:endParaRPr lang="de-AT" b="0" dirty="0" smtClean="0"/>
          </a:p>
          <a:p>
            <a:pPr marL="285750" indent="-285750" eaLnBrk="1" hangingPunct="1">
              <a:defRPr/>
            </a:pPr>
            <a:r>
              <a:rPr lang="de-AT" altLang="de-DE" sz="2000" dirty="0" smtClean="0"/>
              <a:t>Die </a:t>
            </a:r>
            <a:r>
              <a:rPr lang="de-AT" altLang="de-DE" sz="2000" dirty="0" smtClean="0">
                <a:solidFill>
                  <a:srgbClr val="FF0000"/>
                </a:solidFill>
              </a:rPr>
              <a:t>Jahresinflationsrate 2017 </a:t>
            </a:r>
            <a:r>
              <a:rPr lang="de-AT" altLang="de-DE" sz="2000" dirty="0" smtClean="0"/>
              <a:t>liegt bei </a:t>
            </a:r>
            <a:r>
              <a:rPr lang="de-AT" altLang="de-DE" sz="2000" dirty="0" smtClean="0">
                <a:solidFill>
                  <a:srgbClr val="FF0000"/>
                </a:solidFill>
              </a:rPr>
              <a:t>2,1 %</a:t>
            </a:r>
          </a:p>
          <a:p>
            <a:pPr marL="285750" indent="-285750" eaLnBrk="1" hangingPunct="1">
              <a:defRPr/>
            </a:pPr>
            <a:r>
              <a:rPr lang="de-AT" altLang="de-DE" sz="2000" dirty="0" smtClean="0"/>
              <a:t>Die Inflation des abgelaufenen Jahres ist immer die Ausgangsbasis für unsere Verhandlungen in der </a:t>
            </a:r>
            <a:r>
              <a:rPr lang="de-AT" altLang="de-DE" sz="2000" dirty="0" err="1" smtClean="0"/>
              <a:t>Financebranche</a:t>
            </a:r>
            <a:endParaRPr lang="de-AT" altLang="de-DE" sz="2000" dirty="0" smtClean="0"/>
          </a:p>
          <a:p>
            <a:pPr eaLnBrk="1" hangingPunct="1">
              <a:buFontTx/>
              <a:buNone/>
              <a:defRPr/>
            </a:pPr>
            <a:endParaRPr lang="de-DE" altLang="de-DE" sz="1800" b="0" dirty="0" smtClean="0"/>
          </a:p>
          <a:p>
            <a:pPr eaLnBrk="1" hangingPunct="1">
              <a:buFontTx/>
              <a:buNone/>
              <a:defRPr/>
            </a:pPr>
            <a:endParaRPr lang="de-DE" altLang="de-DE" b="0" dirty="0" smtClean="0"/>
          </a:p>
          <a:p>
            <a:pPr lvl="1" eaLnBrk="1" hangingPunct="1">
              <a:defRPr/>
            </a:pPr>
            <a:endParaRPr lang="de-DE" altLang="de-DE" sz="4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765175"/>
            <a:ext cx="36512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7363" y="558800"/>
            <a:ext cx="4752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„…weist für 2017 einen von 520 Mio. EUR auf 1,116 Mrd. EUR mehr als verdoppelten Konzerngewinn aus.“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67013" y="3971925"/>
            <a:ext cx="5908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„Der Nettogewinn von 1,3 Mrd. EUR ist das BESTE ERGEBNIS in der Geschichte der Erste Group.“</a:t>
            </a:r>
          </a:p>
        </p:txBody>
      </p:sp>
      <p:sp>
        <p:nvSpPr>
          <p:cNvPr id="18437" name="Textfeld 4"/>
          <p:cNvSpPr txBox="1">
            <a:spLocks noChangeArrowheads="1"/>
          </p:cNvSpPr>
          <p:nvPr/>
        </p:nvSpPr>
        <p:spPr bwMode="auto">
          <a:xfrm>
            <a:off x="487363" y="1438275"/>
            <a:ext cx="475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Johann Strobl, Vorstandsvorsitzender RBI AG, Salzburger Nachrichten 7.2.2018</a:t>
            </a:r>
          </a:p>
        </p:txBody>
      </p:sp>
      <p:sp>
        <p:nvSpPr>
          <p:cNvPr id="18438" name="Textfeld 5"/>
          <p:cNvSpPr txBox="1">
            <a:spLocks noChangeArrowheads="1"/>
          </p:cNvSpPr>
          <p:nvPr/>
        </p:nvSpPr>
        <p:spPr bwMode="auto">
          <a:xfrm>
            <a:off x="2873375" y="4535488"/>
            <a:ext cx="5256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Andreas Treichl, Vorstandsvorsitzender Erste Group Bank AG zum Jahresergebnis 2017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8963" y="4870450"/>
            <a:ext cx="8064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b="1" dirty="0" err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Oberbank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feiert Erfolgsjahr 2017.“</a:t>
            </a:r>
          </a:p>
        </p:txBody>
      </p:sp>
      <p:sp>
        <p:nvSpPr>
          <p:cNvPr id="18440" name="Textfeld 7"/>
          <p:cNvSpPr txBox="1">
            <a:spLocks noChangeArrowheads="1"/>
          </p:cNvSpPr>
          <p:nvPr/>
        </p:nvSpPr>
        <p:spPr bwMode="auto">
          <a:xfrm>
            <a:off x="588963" y="5195888"/>
            <a:ext cx="4752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Schlagzeile: NÖN 18.01.2018 </a:t>
            </a:r>
          </a:p>
        </p:txBody>
      </p:sp>
      <p:sp>
        <p:nvSpPr>
          <p:cNvPr id="18441" name="Textfeld 8"/>
          <p:cNvSpPr txBox="1">
            <a:spLocks noChangeArrowheads="1"/>
          </p:cNvSpPr>
          <p:nvPr/>
        </p:nvSpPr>
        <p:spPr bwMode="auto">
          <a:xfrm>
            <a:off x="844550" y="2930525"/>
            <a:ext cx="3989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latin typeface="Tahoma" panose="020B0604030504040204" pitchFamily="34" charset="0"/>
                <a:cs typeface="Tahoma" panose="020B0604030504040204" pitchFamily="34" charset="0"/>
              </a:rPr>
              <a:t>„Die seit Herbst an der Börse notierte BAWAG meldet für 2017 vor Steuern Rekordzahlen .“</a:t>
            </a:r>
          </a:p>
        </p:txBody>
      </p:sp>
      <p:sp>
        <p:nvSpPr>
          <p:cNvPr id="18442" name="Textfeld 9"/>
          <p:cNvSpPr txBox="1">
            <a:spLocks noChangeArrowheads="1"/>
          </p:cNvSpPr>
          <p:nvPr/>
        </p:nvSpPr>
        <p:spPr bwMode="auto">
          <a:xfrm>
            <a:off x="825500" y="3783013"/>
            <a:ext cx="1116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APA: 27.2.2018</a:t>
            </a:r>
          </a:p>
        </p:txBody>
      </p:sp>
      <p:sp>
        <p:nvSpPr>
          <p:cNvPr id="18443" name="Textfeld 10"/>
          <p:cNvSpPr txBox="1">
            <a:spLocks noChangeArrowheads="1"/>
          </p:cNvSpPr>
          <p:nvPr/>
        </p:nvSpPr>
        <p:spPr bwMode="auto">
          <a:xfrm>
            <a:off x="193675" y="1997075"/>
            <a:ext cx="5789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600">
                <a:latin typeface="Tahoma" panose="020B0604030504040204" pitchFamily="34" charset="0"/>
                <a:cs typeface="Tahoma" panose="020B0604030504040204" pitchFamily="34" charset="0"/>
              </a:rPr>
              <a:t>„Ende der Bankenkrise: die Rückkehr der Milliardengewinne.“</a:t>
            </a:r>
          </a:p>
        </p:txBody>
      </p:sp>
      <p:sp>
        <p:nvSpPr>
          <p:cNvPr id="18444" name="Textfeld 11"/>
          <p:cNvSpPr txBox="1">
            <a:spLocks noChangeArrowheads="1"/>
          </p:cNvSpPr>
          <p:nvPr/>
        </p:nvSpPr>
        <p:spPr bwMode="auto">
          <a:xfrm>
            <a:off x="257175" y="2524125"/>
            <a:ext cx="2938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Schlagzeile: Die Presse, 28.2.2018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767013" y="5334000"/>
            <a:ext cx="6432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„Noch nie seitdem die RLB…. bilanziert, also seit 2006, hat der Bankkonzern soviel verdient.“</a:t>
            </a:r>
          </a:p>
        </p:txBody>
      </p:sp>
      <p:sp>
        <p:nvSpPr>
          <p:cNvPr id="18446" name="Textfeld 7"/>
          <p:cNvSpPr txBox="1">
            <a:spLocks noChangeArrowheads="1"/>
          </p:cNvSpPr>
          <p:nvPr/>
        </p:nvSpPr>
        <p:spPr bwMode="auto">
          <a:xfrm>
            <a:off x="2819400" y="5888038"/>
            <a:ext cx="4752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b="0">
                <a:latin typeface="Tahoma" panose="020B0604030504040204" pitchFamily="34" charset="0"/>
                <a:cs typeface="Tahoma" panose="020B0604030504040204" pitchFamily="34" charset="0"/>
              </a:rPr>
              <a:t>Heinrich Schaller, RLB OÖ GD, OÖN, 23.2018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116013" y="1268413"/>
            <a:ext cx="6696075" cy="576262"/>
          </a:xfrm>
        </p:spPr>
        <p:txBody>
          <a:bodyPr/>
          <a:lstStyle/>
          <a:p>
            <a:pPr>
              <a:defRPr/>
            </a:pPr>
            <a:r>
              <a:rPr lang="de-AT" sz="1600" b="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aktuelle WIFO-Konjunkturprognose vom 21. Dezember 2017 Veränderungen in %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116013" y="2133600"/>
          <a:ext cx="7200900" cy="290195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3301817009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8879053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01141991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07511584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91322828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3117771581"/>
                    </a:ext>
                  </a:extLst>
                </a:gridCol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A3E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2017*</a:t>
                      </a: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A3E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2018*</a:t>
                      </a: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A3E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2019*</a:t>
                      </a:r>
                    </a:p>
                  </a:txBody>
                  <a:tcPr marL="91436" marR="91436" marT="45705" marB="4570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79671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Bruttoinlandsprodukt real</a:t>
                      </a:r>
                    </a:p>
                  </a:txBody>
                  <a:tcPr marL="91436" marR="91436" marT="45705" marB="4570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+1,1 </a:t>
                      </a:r>
                      <a:endParaRPr kumimoji="0" lang="de-AT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+1,5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+3,0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+3,0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+2,2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7373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Inflation</a:t>
                      </a:r>
                    </a:p>
                  </a:txBody>
                  <a:tcPr marL="91436" marR="91436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+0,9</a:t>
                      </a:r>
                      <a:endParaRPr kumimoji="0" lang="de-AT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+0,9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+2,1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+2,0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+1,9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43745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Arbeitslosenquote</a:t>
                      </a:r>
                    </a:p>
                  </a:txBody>
                  <a:tcPr marL="91436" marR="91436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7,9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7,7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52644"/>
                  </a:ext>
                </a:extLst>
              </a:tr>
              <a:tr h="47942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9243F"/>
                        </a:buClr>
                        <a:defRPr sz="24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*) WIFO-Prognose, 21.12.2017</a:t>
                      </a:r>
                    </a:p>
                  </a:txBody>
                  <a:tcPr marL="91436" marR="91436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68682"/>
                  </a:ext>
                </a:extLst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 bwMode="auto">
          <a:xfrm>
            <a:off x="1042988" y="5322888"/>
            <a:ext cx="71294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54000"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1400" b="0">
                <a:latin typeface="Tahoma" panose="020B0604030504040204" pitchFamily="34" charset="0"/>
                <a:cs typeface="Tahoma" panose="020B0604030504040204" pitchFamily="34" charset="0"/>
              </a:rPr>
              <a:t>Veröffentlichung Inflation am </a:t>
            </a:r>
            <a:r>
              <a:rPr lang="de-AT" altLang="de-DE" sz="1400">
                <a:latin typeface="Tahoma" panose="020B0604030504040204" pitchFamily="34" charset="0"/>
                <a:cs typeface="Tahoma" panose="020B0604030504040204" pitchFamily="34" charset="0"/>
              </a:rPr>
              <a:t>17.1.2018</a:t>
            </a:r>
            <a:r>
              <a:rPr lang="de-AT" altLang="de-DE" sz="1400" b="0">
                <a:latin typeface="Tahoma" panose="020B0604030504040204" pitchFamily="34" charset="0"/>
                <a:cs typeface="Tahoma" panose="020B0604030504040204" pitchFamily="34" charset="0"/>
              </a:rPr>
              <a:t> ab 9 Uhr:</a:t>
            </a:r>
            <a:br>
              <a:rPr lang="de-AT" altLang="de-DE" sz="1400" b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AT" altLang="de-DE" sz="1400" b="0">
                <a:latin typeface="Tahoma" panose="020B0604030504040204" pitchFamily="34" charset="0"/>
                <a:cs typeface="Tahoma" panose="020B0604030504040204" pitchFamily="34" charset="0"/>
              </a:rPr>
              <a:t>Jahresdurchschnitt 2017 und Monatsinflation Dezember 2017 </a:t>
            </a:r>
            <a:endParaRPr lang="de-AT" altLang="de-DE" sz="1400" b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116013" y="784225"/>
            <a:ext cx="705643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54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AT" sz="24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 Hochkonjunkturphase nach der Krise</a:t>
            </a:r>
            <a:endParaRPr lang="de-DE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Diagramm 9"/>
          <p:cNvGraphicFramePr>
            <a:graphicFrameLocks/>
          </p:cNvGraphicFramePr>
          <p:nvPr/>
        </p:nvGraphicFramePr>
        <p:xfrm>
          <a:off x="1243013" y="1506538"/>
          <a:ext cx="6954837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iagramm" r:id="rId4" imgW="6962235" imgH="4066384" progId="Excel.Chart.8">
                  <p:embed/>
                </p:oleObj>
              </mc:Choice>
              <mc:Fallback>
                <p:oleObj name="Diagramm" r:id="rId4" imgW="6962235" imgH="4066384" progId="Excel.Chart.8">
                  <p:embed/>
                  <p:pic>
                    <p:nvPicPr>
                      <p:cNvPr id="0" name="Diagramm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506538"/>
                        <a:ext cx="6954837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1113" y="552450"/>
            <a:ext cx="7445375" cy="863600"/>
          </a:xfrm>
        </p:spPr>
        <p:txBody>
          <a:bodyPr/>
          <a:lstStyle/>
          <a:p>
            <a:pPr>
              <a:defRPr/>
            </a:pP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2017: Rekord-Gewinn von 4,9 Mrd. Euro erwartet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800" b="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Risikokosten 2015-2017* unter Vorkrisenniveau  </a:t>
            </a:r>
            <a:br>
              <a:rPr lang="de-DE" sz="1800" b="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800" b="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228725" y="5538788"/>
            <a:ext cx="3775075" cy="238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AT" sz="1000" b="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Quelle: </a:t>
            </a:r>
            <a:r>
              <a:rPr lang="de-AT" sz="1000" b="0" kern="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OeNB</a:t>
            </a:r>
            <a:r>
              <a:rPr lang="de-AT" sz="1000" b="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Für 2017*) Prognose zum 3. Quartal 2017</a:t>
            </a:r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>
            <a:off x="1766888" y="4438650"/>
            <a:ext cx="2952750" cy="442913"/>
          </a:xfrm>
          <a:prstGeom prst="ellipse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latin typeface="Calibri" panose="020F0502020204030204" pitchFamily="34" charset="0"/>
                <a:cs typeface="Calibri" panose="020F0502020204030204" pitchFamily="34" charset="0"/>
              </a:rPr>
              <a:t>ø WB 1995-2007: </a:t>
            </a:r>
            <a:endParaRPr lang="de-AT" altLang="de-DE" sz="9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latin typeface="Calibri" panose="020F0502020204030204" pitchFamily="34" charset="0"/>
                <a:cs typeface="Calibri" panose="020F0502020204030204" pitchFamily="34" charset="0"/>
              </a:rPr>
              <a:t>pro Jahr 1,5 Mrd. €</a:t>
            </a:r>
            <a:endParaRPr lang="de-AT" altLang="de-DE" sz="9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4740275" y="4438650"/>
            <a:ext cx="1693863" cy="442913"/>
          </a:xfrm>
          <a:prstGeom prst="ellipse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WB 2008-2014: </a:t>
            </a:r>
            <a:b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Jahr 5,7 Mrd. €</a:t>
            </a:r>
            <a:endParaRPr lang="de-AT" altLang="de-DE" sz="9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llipse 13"/>
          <p:cNvSpPr>
            <a:spLocks noChangeArrowheads="1"/>
          </p:cNvSpPr>
          <p:nvPr/>
        </p:nvSpPr>
        <p:spPr bwMode="auto">
          <a:xfrm>
            <a:off x="6735763" y="2565400"/>
            <a:ext cx="1568450" cy="419100"/>
          </a:xfrm>
          <a:prstGeom prst="ellipse">
            <a:avLst/>
          </a:prstGeom>
          <a:solidFill>
            <a:srgbClr val="B9CDE5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solidFill>
                  <a:srgbClr val="000000"/>
                </a:solidFill>
                <a:latin typeface="Cambria" panose="02040503050406030204" pitchFamily="18" charset="0"/>
              </a:rPr>
              <a:t>ø </a:t>
            </a:r>
            <a: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</a:rPr>
              <a:t>WB 2015-2017 </a:t>
            </a:r>
            <a:b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altLang="de-DE" sz="900">
                <a:solidFill>
                  <a:srgbClr val="000000"/>
                </a:solidFill>
                <a:latin typeface="Calibri" panose="020F0502020204030204" pitchFamily="34" charset="0"/>
              </a:rPr>
              <a:t>pro Jahr 1,1 Mrd.€</a:t>
            </a:r>
            <a:endParaRPr lang="de-AT" altLang="de-DE" sz="900" b="0">
              <a:latin typeface="Arial Unicode MS" pitchFamily="34" charset="-128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96188" y="3209925"/>
            <a:ext cx="8636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9243F"/>
              </a:buClr>
              <a:buChar char="•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900">
                <a:latin typeface="Tahoma" panose="020B0604030504040204" pitchFamily="34" charset="0"/>
                <a:cs typeface="Tahoma" panose="020B0604030504040204" pitchFamily="34" charset="0"/>
              </a:rPr>
              <a:t>2017: </a:t>
            </a:r>
            <a:r>
              <a:rPr lang="de-DE" altLang="de-DE" sz="900" b="0">
                <a:latin typeface="Tahoma" panose="020B0604030504040204" pitchFamily="34" charset="0"/>
                <a:cs typeface="Tahoma" panose="020B0604030504040204" pitchFamily="34" charset="0"/>
              </a:rPr>
              <a:t>Historisch höchster Gewinn </a:t>
            </a:r>
            <a:br>
              <a:rPr lang="de-DE" altLang="de-DE" sz="900" b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900" b="0">
                <a:latin typeface="Tahoma" panose="020B0604030504040204" pitchFamily="34" charset="0"/>
                <a:cs typeface="Tahoma" panose="020B0604030504040204" pitchFamily="34" charset="0"/>
              </a:rPr>
              <a:t>(4,9 Mrd. €) erwartet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4" grpId="0" animBg="1"/>
      <p:bldP spid="3" grpId="0" animBg="1"/>
    </p:bld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Bildschirmpräsentation (4:3)</PresentationFormat>
  <Paragraphs>283</Paragraphs>
  <Slides>28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Arial</vt:lpstr>
      <vt:lpstr>Verdana</vt:lpstr>
      <vt:lpstr>Tahoma</vt:lpstr>
      <vt:lpstr>Calibri</vt:lpstr>
      <vt:lpstr>Cambria</vt:lpstr>
      <vt:lpstr>Arial Unicode MS</vt:lpstr>
      <vt:lpstr>Wingdings</vt:lpstr>
      <vt:lpstr>Arial Narrow</vt:lpstr>
      <vt:lpstr>2_Standarddesign</vt:lpstr>
      <vt:lpstr>Benutzerdefiniertes Design</vt:lpstr>
      <vt:lpstr>1_Benutzerdefiniertes Design</vt:lpstr>
      <vt:lpstr>Microsoft Excel-Diagramm</vt:lpstr>
      <vt:lpstr>Adobe Acrobat Document</vt:lpstr>
      <vt:lpstr>HERZLICH WILLKOMMEN zur Betriebsversammlung</vt:lpstr>
      <vt:lpstr>Tagesordnung:</vt:lpstr>
      <vt:lpstr>   Eröffnung und Begrüßung   </vt:lpstr>
      <vt:lpstr>EINE INFORMATION NOCH ZU BEGINN:</vt:lpstr>
      <vt:lpstr>   Aktuelle betriebliche Themen</vt:lpstr>
      <vt:lpstr>PowerPoint-Präsentation</vt:lpstr>
      <vt:lpstr>PowerPoint-Präsentation</vt:lpstr>
      <vt:lpstr>Die aktuelle WIFO-Konjunkturprognose vom 21. Dezember 2017 Veränderungen in %</vt:lpstr>
      <vt:lpstr>2017: Rekord-Gewinn von 4,9 Mrd. Euro erwartet  Risikokosten 2015-2017* unter Vorkrisenniveau   </vt:lpstr>
      <vt:lpstr>Cost-Income-Ratio (CIR) geht wieder zurück: 62,4% CIR differenziert stark nach Sektoren </vt:lpstr>
      <vt:lpstr>Beschäftigungsentwicklung    2008 bis 3Q/2017: Um 8.163 Vollzeitäquivalente (-11,8%) weniger </vt:lpstr>
      <vt:lpstr>PowerPoint-Präsentation</vt:lpstr>
      <vt:lpstr>PowerPoint-Präsentation</vt:lpstr>
      <vt:lpstr>Forderungspunkte 2018:</vt:lpstr>
      <vt:lpstr>DR-Forderungen 2018</vt:lpstr>
      <vt:lpstr>PowerPoint-Präsentation</vt:lpstr>
      <vt:lpstr>PowerPoint-Präsentation</vt:lpstr>
      <vt:lpstr>Spiegelkarte: Wir laden Sie alle herzlich zur GPA-djp Mitgliedschaft ein – je mehr wir sind – desto mehr wird´s: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GPA</dc:creator>
  <cp:lastModifiedBy>Khalaf Christine</cp:lastModifiedBy>
  <cp:revision>365</cp:revision>
  <cp:lastPrinted>2016-03-04T10:04:28Z</cp:lastPrinted>
  <dcterms:created xsi:type="dcterms:W3CDTF">2006-09-22T09:02:12Z</dcterms:created>
  <dcterms:modified xsi:type="dcterms:W3CDTF">2018-03-02T08:47:51Z</dcterms:modified>
</cp:coreProperties>
</file>