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354" r:id="rId3"/>
    <p:sldId id="336" r:id="rId4"/>
    <p:sldId id="351" r:id="rId5"/>
    <p:sldId id="350" r:id="rId6"/>
    <p:sldId id="339" r:id="rId7"/>
    <p:sldId id="311" r:id="rId8"/>
    <p:sldId id="334" r:id="rId9"/>
    <p:sldId id="347" r:id="rId10"/>
    <p:sldId id="348" r:id="rId11"/>
    <p:sldId id="337" r:id="rId12"/>
    <p:sldId id="341" r:id="rId13"/>
    <p:sldId id="345" r:id="rId14"/>
    <p:sldId id="316" r:id="rId15"/>
    <p:sldId id="352" r:id="rId16"/>
    <p:sldId id="325" r:id="rId17"/>
    <p:sldId id="342" r:id="rId18"/>
    <p:sldId id="328" r:id="rId19"/>
    <p:sldId id="307" r:id="rId20"/>
    <p:sldId id="335" r:id="rId21"/>
    <p:sldId id="353" r:id="rId22"/>
    <p:sldId id="355" r:id="rId23"/>
    <p:sldId id="346" r:id="rId24"/>
    <p:sldId id="340" r:id="rId25"/>
    <p:sldId id="344" r:id="rId26"/>
    <p:sldId id="349" r:id="rId27"/>
    <p:sldId id="28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a:srgbClr val="BC091B"/>
    <a:srgbClr val="D61036"/>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80" d="100"/>
          <a:sy n="80" d="100"/>
        </p:scale>
        <p:origin x="75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FB61D-C26E-4802-9CBA-894210727D04}" type="datetimeFigureOut">
              <a:rPr lang="de-AT" smtClean="0"/>
              <a:t>05.06.2024</a:t>
            </a:fld>
            <a:endParaRPr lang="de-AT"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67E38-9029-42ED-AFCD-CF57FC6F7A29}" type="slidenum">
              <a:rPr lang="de-AT" smtClean="0"/>
              <a:t>‹Nr.›</a:t>
            </a:fld>
            <a:endParaRPr lang="de-AT" dirty="0"/>
          </a:p>
        </p:txBody>
      </p:sp>
    </p:spTree>
    <p:extLst>
      <p:ext uri="{BB962C8B-B14F-4D97-AF65-F5344CB8AC3E}">
        <p14:creationId xmlns:p14="http://schemas.microsoft.com/office/powerpoint/2010/main" val="335700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elfolie ohne Bi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hteck 1"/>
          <p:cNvSpPr/>
          <p:nvPr userDrawn="1"/>
        </p:nvSpPr>
        <p:spPr>
          <a:xfrm>
            <a:off x="0" y="0"/>
            <a:ext cx="12216680" cy="386104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3" name="Textplatzhalter 2"/>
          <p:cNvSpPr>
            <a:spLocks noGrp="1"/>
          </p:cNvSpPr>
          <p:nvPr>
            <p:ph type="body" sz="quarter" idx="10" hasCustomPrompt="1"/>
          </p:nvPr>
        </p:nvSpPr>
        <p:spPr>
          <a:xfrm>
            <a:off x="695401" y="4417009"/>
            <a:ext cx="7632848" cy="452151"/>
          </a:xfrm>
        </p:spPr>
        <p:txBody>
          <a:bodyPr>
            <a:noAutofit/>
          </a:bodyPr>
          <a:lstStyle>
            <a:lvl1pPr marL="0" indent="0">
              <a:buFontTx/>
              <a:buNone/>
              <a:defRPr sz="2200" b="0">
                <a:latin typeface="+mj-lt"/>
                <a:ea typeface="Verdana" panose="020B0604030504040204" pitchFamily="34" charset="0"/>
              </a:defRPr>
            </a:lvl1pPr>
          </a:lstStyle>
          <a:p>
            <a:pPr lvl="0"/>
            <a:r>
              <a:rPr lang="de-DE" dirty="0"/>
              <a:t>Untertitel</a:t>
            </a:r>
            <a:endParaRPr lang="de-AT" dirty="0"/>
          </a:p>
        </p:txBody>
      </p:sp>
      <p:sp>
        <p:nvSpPr>
          <p:cNvPr id="8" name="Textplatzhalter 2"/>
          <p:cNvSpPr>
            <a:spLocks noGrp="1"/>
          </p:cNvSpPr>
          <p:nvPr>
            <p:ph type="body" sz="quarter" idx="11" hasCustomPrompt="1"/>
          </p:nvPr>
        </p:nvSpPr>
        <p:spPr>
          <a:xfrm>
            <a:off x="699592" y="5209097"/>
            <a:ext cx="7632848" cy="452151"/>
          </a:xfrm>
        </p:spPr>
        <p:txBody>
          <a:bodyPr>
            <a:noAutofit/>
          </a:bodyPr>
          <a:lstStyle>
            <a:lvl1pPr marL="0" indent="0">
              <a:buFontTx/>
              <a:buNone/>
              <a:defRPr sz="1500" b="0">
                <a:latin typeface="+mj-lt"/>
                <a:ea typeface="Verdana" panose="020B0604030504040204" pitchFamily="34" charset="0"/>
              </a:defRPr>
            </a:lvl1pPr>
          </a:lstStyle>
          <a:p>
            <a:pPr lvl="0"/>
            <a:r>
              <a:rPr lang="de-DE" dirty="0"/>
              <a:t>Datum</a:t>
            </a:r>
            <a:endParaRPr lang="de-AT" dirty="0"/>
          </a:p>
        </p:txBody>
      </p:sp>
      <p:sp>
        <p:nvSpPr>
          <p:cNvPr id="7" name="Titelplatzhalter 2">
            <a:extLst>
              <a:ext uri="{FF2B5EF4-FFF2-40B4-BE49-F238E27FC236}">
                <a16:creationId xmlns:a16="http://schemas.microsoft.com/office/drawing/2014/main" id="{42B289A7-316E-A243-8CFC-350AD28A0051}"/>
              </a:ext>
            </a:extLst>
          </p:cNvPr>
          <p:cNvSpPr>
            <a:spLocks noGrp="1"/>
          </p:cNvSpPr>
          <p:nvPr>
            <p:ph type="title" hasCustomPrompt="1"/>
          </p:nvPr>
        </p:nvSpPr>
        <p:spPr>
          <a:xfrm>
            <a:off x="736847" y="425458"/>
            <a:ext cx="8959551" cy="1563382"/>
          </a:xfrm>
          <a:prstGeom prst="rect">
            <a:avLst/>
          </a:prstGeom>
        </p:spPr>
        <p:txBody>
          <a:bodyPr vert="horz" lIns="0" tIns="0" rIns="0" bIns="45720" rtlCol="0" anchor="t">
            <a:normAutofit/>
          </a:bodyPr>
          <a:lstStyle>
            <a:lvl1pPr>
              <a:defRPr sz="3600">
                <a:solidFill>
                  <a:schemeClr val="bg1"/>
                </a:solidFill>
              </a:defRPr>
            </a:lvl1pPr>
          </a:lstStyle>
          <a:p>
            <a:r>
              <a:rPr lang="de-DE" dirty="0" err="1"/>
              <a:t>TITEl</a:t>
            </a:r>
            <a:endParaRPr lang="de-AT" dirty="0"/>
          </a:p>
        </p:txBody>
      </p:sp>
    </p:spTree>
    <p:extLst>
      <p:ext uri="{BB962C8B-B14F-4D97-AF65-F5344CB8AC3E}">
        <p14:creationId xmlns:p14="http://schemas.microsoft.com/office/powerpoint/2010/main" val="5872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Abschlussfolie">
    <p:spTree>
      <p:nvGrpSpPr>
        <p:cNvPr id="1" name=""/>
        <p:cNvGrpSpPr/>
        <p:nvPr/>
      </p:nvGrpSpPr>
      <p:grpSpPr>
        <a:xfrm>
          <a:off x="0" y="0"/>
          <a:ext cx="0" cy="0"/>
          <a:chOff x="0" y="0"/>
          <a:chExt cx="0" cy="0"/>
        </a:xfrm>
      </p:grpSpPr>
      <p:sp>
        <p:nvSpPr>
          <p:cNvPr id="4" name="Rechteck 3"/>
          <p:cNvSpPr/>
          <p:nvPr userDrawn="1"/>
        </p:nvSpPr>
        <p:spPr>
          <a:xfrm>
            <a:off x="0" y="0"/>
            <a:ext cx="12216680" cy="386104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0" name="Titelplatzhalter 2">
            <a:extLst>
              <a:ext uri="{FF2B5EF4-FFF2-40B4-BE49-F238E27FC236}">
                <a16:creationId xmlns:a16="http://schemas.microsoft.com/office/drawing/2014/main" id="{C0439349-AD15-7946-A98B-9FFB46DC7880}"/>
              </a:ext>
            </a:extLst>
          </p:cNvPr>
          <p:cNvSpPr>
            <a:spLocks noGrp="1"/>
          </p:cNvSpPr>
          <p:nvPr>
            <p:ph type="title" hasCustomPrompt="1"/>
          </p:nvPr>
        </p:nvSpPr>
        <p:spPr>
          <a:xfrm>
            <a:off x="736847" y="425458"/>
            <a:ext cx="3414937" cy="771294"/>
          </a:xfrm>
          <a:prstGeom prst="rect">
            <a:avLst/>
          </a:prstGeom>
        </p:spPr>
        <p:txBody>
          <a:bodyPr vert="horz" lIns="0" tIns="0" rIns="0" bIns="45720" rtlCol="0" anchor="t">
            <a:normAutofit/>
          </a:bodyPr>
          <a:lstStyle>
            <a:lvl1pPr>
              <a:defRPr sz="3600">
                <a:solidFill>
                  <a:schemeClr val="bg1"/>
                </a:solidFill>
              </a:defRPr>
            </a:lvl1pPr>
          </a:lstStyle>
          <a:p>
            <a:r>
              <a:rPr lang="de-DE" dirty="0"/>
              <a:t>VIELEN DANK</a:t>
            </a:r>
            <a:endParaRPr lang="de-AT" dirty="0"/>
          </a:p>
        </p:txBody>
      </p:sp>
    </p:spTree>
    <p:extLst>
      <p:ext uri="{BB962C8B-B14F-4D97-AF65-F5344CB8AC3E}">
        <p14:creationId xmlns:p14="http://schemas.microsoft.com/office/powerpoint/2010/main" val="230927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mit Bi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hteck 6"/>
          <p:cNvSpPr/>
          <p:nvPr userDrawn="1"/>
        </p:nvSpPr>
        <p:spPr>
          <a:xfrm>
            <a:off x="0" y="0"/>
            <a:ext cx="12216680" cy="386104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1" name="Textplatzhalter 2">
            <a:extLst>
              <a:ext uri="{FF2B5EF4-FFF2-40B4-BE49-F238E27FC236}">
                <a16:creationId xmlns:a16="http://schemas.microsoft.com/office/drawing/2014/main" id="{E8CFC022-9EAA-324E-800D-8EA56E26870C}"/>
              </a:ext>
            </a:extLst>
          </p:cNvPr>
          <p:cNvSpPr>
            <a:spLocks noGrp="1"/>
          </p:cNvSpPr>
          <p:nvPr>
            <p:ph type="body" sz="quarter" idx="10" hasCustomPrompt="1"/>
          </p:nvPr>
        </p:nvSpPr>
        <p:spPr>
          <a:xfrm>
            <a:off x="695401" y="4417009"/>
            <a:ext cx="7632848" cy="452151"/>
          </a:xfrm>
        </p:spPr>
        <p:txBody>
          <a:bodyPr>
            <a:noAutofit/>
          </a:bodyPr>
          <a:lstStyle>
            <a:lvl1pPr marL="0" indent="0">
              <a:buFontTx/>
              <a:buNone/>
              <a:defRPr sz="2200" b="0">
                <a:latin typeface="+mj-lt"/>
                <a:ea typeface="Verdana" panose="020B0604030504040204" pitchFamily="34" charset="0"/>
              </a:defRPr>
            </a:lvl1pPr>
          </a:lstStyle>
          <a:p>
            <a:pPr lvl="0"/>
            <a:r>
              <a:rPr lang="de-DE" dirty="0"/>
              <a:t>Untertitel</a:t>
            </a:r>
            <a:endParaRPr lang="de-AT" dirty="0"/>
          </a:p>
        </p:txBody>
      </p:sp>
      <p:sp>
        <p:nvSpPr>
          <p:cNvPr id="12" name="Titelplatzhalter 2">
            <a:extLst>
              <a:ext uri="{FF2B5EF4-FFF2-40B4-BE49-F238E27FC236}">
                <a16:creationId xmlns:a16="http://schemas.microsoft.com/office/drawing/2014/main" id="{ABED24AD-D3DC-E34D-B7DC-957DBD2D3029}"/>
              </a:ext>
            </a:extLst>
          </p:cNvPr>
          <p:cNvSpPr>
            <a:spLocks noGrp="1"/>
          </p:cNvSpPr>
          <p:nvPr>
            <p:ph type="title" hasCustomPrompt="1"/>
          </p:nvPr>
        </p:nvSpPr>
        <p:spPr>
          <a:xfrm>
            <a:off x="736847" y="426805"/>
            <a:ext cx="4927105" cy="1418019"/>
          </a:xfrm>
          <a:prstGeom prst="rect">
            <a:avLst/>
          </a:prstGeom>
        </p:spPr>
        <p:txBody>
          <a:bodyPr vert="horz" lIns="0" tIns="0" rIns="0" bIns="45720" rtlCol="0" anchor="t">
            <a:normAutofit/>
          </a:bodyPr>
          <a:lstStyle>
            <a:lvl1pPr>
              <a:defRPr sz="3600">
                <a:solidFill>
                  <a:schemeClr val="bg1"/>
                </a:solidFill>
              </a:defRPr>
            </a:lvl1pPr>
          </a:lstStyle>
          <a:p>
            <a:r>
              <a:rPr lang="de-DE" dirty="0"/>
              <a:t>TITEL</a:t>
            </a:r>
            <a:endParaRPr lang="de-AT" dirty="0"/>
          </a:p>
        </p:txBody>
      </p:sp>
      <p:sp>
        <p:nvSpPr>
          <p:cNvPr id="5" name="Bildplatzhalter 4"/>
          <p:cNvSpPr>
            <a:spLocks noGrp="1"/>
          </p:cNvSpPr>
          <p:nvPr>
            <p:ph type="pic" sz="quarter" idx="12" hasCustomPrompt="1"/>
          </p:nvPr>
        </p:nvSpPr>
        <p:spPr>
          <a:xfrm>
            <a:off x="6096000" y="1"/>
            <a:ext cx="6071320" cy="3861048"/>
          </a:xfrm>
        </p:spPr>
        <p:txBody>
          <a:bodyPr/>
          <a:lstStyle>
            <a:lvl1pPr>
              <a:defRPr>
                <a:latin typeface="+mj-lt"/>
              </a:defRPr>
            </a:lvl1pPr>
          </a:lstStyle>
          <a:p>
            <a:r>
              <a:rPr lang="de-DE" dirty="0"/>
              <a:t>Titelseite Bild einfügen</a:t>
            </a:r>
          </a:p>
        </p:txBody>
      </p:sp>
      <p:sp>
        <p:nvSpPr>
          <p:cNvPr id="8" name="Textplatzhalter 2"/>
          <p:cNvSpPr>
            <a:spLocks noGrp="1"/>
          </p:cNvSpPr>
          <p:nvPr>
            <p:ph type="body" sz="quarter" idx="11" hasCustomPrompt="1"/>
          </p:nvPr>
        </p:nvSpPr>
        <p:spPr>
          <a:xfrm>
            <a:off x="699592" y="5209097"/>
            <a:ext cx="7632848" cy="452151"/>
          </a:xfrm>
        </p:spPr>
        <p:txBody>
          <a:bodyPr>
            <a:noAutofit/>
          </a:bodyPr>
          <a:lstStyle>
            <a:lvl1pPr marL="0" indent="0">
              <a:buFontTx/>
              <a:buNone/>
              <a:defRPr sz="1500" b="0">
                <a:latin typeface="+mj-lt"/>
                <a:ea typeface="Verdana" panose="020B0604030504040204" pitchFamily="34" charset="0"/>
              </a:defRPr>
            </a:lvl1pPr>
          </a:lstStyle>
          <a:p>
            <a:pPr lvl="0"/>
            <a:r>
              <a:rPr lang="de-DE" dirty="0"/>
              <a:t>Datum</a:t>
            </a:r>
            <a:endParaRPr lang="de-AT" dirty="0"/>
          </a:p>
        </p:txBody>
      </p:sp>
    </p:spTree>
    <p:extLst>
      <p:ext uri="{BB962C8B-B14F-4D97-AF65-F5344CB8AC3E}">
        <p14:creationId xmlns:p14="http://schemas.microsoft.com/office/powerpoint/2010/main" val="26951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Inhaltsverzeichnis">
    <p:spTree>
      <p:nvGrpSpPr>
        <p:cNvPr id="1" name=""/>
        <p:cNvGrpSpPr/>
        <p:nvPr/>
      </p:nvGrpSpPr>
      <p:grpSpPr>
        <a:xfrm>
          <a:off x="0" y="0"/>
          <a:ext cx="0" cy="0"/>
          <a:chOff x="0" y="0"/>
          <a:chExt cx="0" cy="0"/>
        </a:xfrm>
      </p:grpSpPr>
      <p:sp>
        <p:nvSpPr>
          <p:cNvPr id="7" name="Titelplatzhalter 2">
            <a:extLst>
              <a:ext uri="{FF2B5EF4-FFF2-40B4-BE49-F238E27FC236}">
                <a16:creationId xmlns:a16="http://schemas.microsoft.com/office/drawing/2014/main" id="{4F9F1D3D-A84F-8141-A535-6B88DC078DDF}"/>
              </a:ext>
            </a:extLst>
          </p:cNvPr>
          <p:cNvSpPr>
            <a:spLocks noGrp="1"/>
          </p:cNvSpPr>
          <p:nvPr>
            <p:ph type="title" hasCustomPrompt="1"/>
          </p:nvPr>
        </p:nvSpPr>
        <p:spPr>
          <a:xfrm>
            <a:off x="736847" y="425458"/>
            <a:ext cx="9535617" cy="987318"/>
          </a:xfrm>
          <a:prstGeom prst="rect">
            <a:avLst/>
          </a:prstGeom>
        </p:spPr>
        <p:txBody>
          <a:bodyPr vert="horz" lIns="0" tIns="0" rIns="0" bIns="45720" rtlCol="0" anchor="t">
            <a:normAutofit/>
          </a:bodyPr>
          <a:lstStyle>
            <a:lvl1pPr>
              <a:defRPr sz="3200">
                <a:solidFill>
                  <a:schemeClr val="accent2"/>
                </a:solidFill>
              </a:defRPr>
            </a:lvl1pPr>
          </a:lstStyle>
          <a:p>
            <a:r>
              <a:rPr lang="de-DE" dirty="0"/>
              <a:t>INHALTSVERZEICHNIS</a:t>
            </a:r>
            <a:endParaRPr lang="de-AT" dirty="0"/>
          </a:p>
        </p:txBody>
      </p:sp>
      <p:sp>
        <p:nvSpPr>
          <p:cNvPr id="8" name="Textplatzhalter 2"/>
          <p:cNvSpPr>
            <a:spLocks noGrp="1"/>
          </p:cNvSpPr>
          <p:nvPr>
            <p:ph type="body" sz="quarter" idx="12" hasCustomPrompt="1"/>
          </p:nvPr>
        </p:nvSpPr>
        <p:spPr>
          <a:xfrm>
            <a:off x="767409" y="1995243"/>
            <a:ext cx="9505055" cy="3449981"/>
          </a:xfrm>
        </p:spPr>
        <p:txBody>
          <a:bodyPr>
            <a:noAutofit/>
          </a:bodyPr>
          <a:lstStyle>
            <a:lvl1pPr marL="514350" indent="-514350">
              <a:buClr>
                <a:srgbClr val="D61036"/>
              </a:buClr>
              <a:buSzPct val="100000"/>
              <a:buFont typeface="+mj-lt"/>
              <a:buAutoNum type="arabicPeriod"/>
              <a:defRPr sz="2600" b="0">
                <a:latin typeface="+mj-lt"/>
                <a:ea typeface="Verdana" panose="020B0604030504040204" pitchFamily="34" charset="0"/>
              </a:defRPr>
            </a:lvl1pPr>
            <a:lvl2pPr marL="800100" indent="-342900">
              <a:buClr>
                <a:srgbClr val="D61036"/>
              </a:buClr>
              <a:buSzPct val="100000"/>
              <a:buFont typeface="Symbol" panose="05050102010706020507" pitchFamily="18" charset="2"/>
              <a:buChar char="-"/>
              <a:defRPr baseline="0">
                <a:solidFill>
                  <a:schemeClr val="accent1"/>
                </a:solidFill>
              </a:defRPr>
            </a:lvl2pPr>
            <a:lvl3pPr>
              <a:defRPr/>
            </a:lvl3pPr>
          </a:lstStyle>
          <a:p>
            <a:pPr lvl="0"/>
            <a:r>
              <a:rPr lang="de-DE" dirty="0"/>
              <a:t>Text</a:t>
            </a:r>
          </a:p>
          <a:p>
            <a:pPr lvl="1"/>
            <a:r>
              <a:rPr lang="de-DE" dirty="0"/>
              <a:t>Text</a:t>
            </a:r>
          </a:p>
          <a:p>
            <a:pPr lvl="2"/>
            <a:r>
              <a:rPr lang="de-DE" dirty="0"/>
              <a:t>Text</a:t>
            </a:r>
          </a:p>
          <a:p>
            <a:pPr lvl="1"/>
            <a:endParaRPr lang="de-DE" dirty="0"/>
          </a:p>
          <a:p>
            <a:pPr lvl="1"/>
            <a:endParaRPr lang="de-AT" dirty="0"/>
          </a:p>
        </p:txBody>
      </p:sp>
    </p:spTree>
    <p:extLst>
      <p:ext uri="{BB962C8B-B14F-4D97-AF65-F5344CB8AC3E}">
        <p14:creationId xmlns:p14="http://schemas.microsoft.com/office/powerpoint/2010/main" val="216662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_Überschrift_Lauftext">
    <p:spTree>
      <p:nvGrpSpPr>
        <p:cNvPr id="1" name=""/>
        <p:cNvGrpSpPr/>
        <p:nvPr/>
      </p:nvGrpSpPr>
      <p:grpSpPr>
        <a:xfrm>
          <a:off x="0" y="0"/>
          <a:ext cx="0" cy="0"/>
          <a:chOff x="0" y="0"/>
          <a:chExt cx="0" cy="0"/>
        </a:xfrm>
      </p:grpSpPr>
      <p:sp>
        <p:nvSpPr>
          <p:cNvPr id="7" name="Titelplatzhalter 2">
            <a:extLst>
              <a:ext uri="{FF2B5EF4-FFF2-40B4-BE49-F238E27FC236}">
                <a16:creationId xmlns:a16="http://schemas.microsoft.com/office/drawing/2014/main" id="{4F9F1D3D-A84F-8141-A535-6B88DC078DDF}"/>
              </a:ext>
            </a:extLst>
          </p:cNvPr>
          <p:cNvSpPr>
            <a:spLocks noGrp="1"/>
          </p:cNvSpPr>
          <p:nvPr>
            <p:ph type="title" hasCustomPrompt="1"/>
          </p:nvPr>
        </p:nvSpPr>
        <p:spPr>
          <a:xfrm>
            <a:off x="736847" y="425458"/>
            <a:ext cx="9535617" cy="987318"/>
          </a:xfrm>
          <a:prstGeom prst="rect">
            <a:avLst/>
          </a:prstGeom>
        </p:spPr>
        <p:txBody>
          <a:bodyPr vert="horz" lIns="0" tIns="0" rIns="0" bIns="45720" rtlCol="0" anchor="t">
            <a:normAutofit/>
          </a:bodyPr>
          <a:lstStyle>
            <a:lvl1pPr>
              <a:defRPr sz="3200">
                <a:solidFill>
                  <a:schemeClr val="accent2"/>
                </a:solidFill>
              </a:defRPr>
            </a:lvl1pPr>
          </a:lstStyle>
          <a:p>
            <a:r>
              <a:rPr lang="de-DE" dirty="0"/>
              <a:t>Folie mit Aufzählung</a:t>
            </a:r>
            <a:endParaRPr lang="de-AT" dirty="0"/>
          </a:p>
        </p:txBody>
      </p:sp>
      <p:sp>
        <p:nvSpPr>
          <p:cNvPr id="5" name="Textplatzhalter 2"/>
          <p:cNvSpPr>
            <a:spLocks noGrp="1"/>
          </p:cNvSpPr>
          <p:nvPr>
            <p:ph type="body" sz="quarter" idx="12" hasCustomPrompt="1"/>
          </p:nvPr>
        </p:nvSpPr>
        <p:spPr>
          <a:xfrm>
            <a:off x="767409" y="1995243"/>
            <a:ext cx="9505055" cy="3449981"/>
          </a:xfrm>
        </p:spPr>
        <p:txBody>
          <a:bodyPr>
            <a:noAutofit/>
          </a:bodyPr>
          <a:lstStyle>
            <a:lvl1pPr marL="342900" indent="-342900">
              <a:buClr>
                <a:srgbClr val="D61036"/>
              </a:buClr>
              <a:buSzPct val="125000"/>
              <a:buFont typeface="Arial" panose="020B0604020202020204" pitchFamily="34" charset="0"/>
              <a:buChar char="•"/>
              <a:defRPr sz="2600" b="0">
                <a:latin typeface="+mj-lt"/>
                <a:ea typeface="Verdana" panose="020B0604030504040204" pitchFamily="34" charset="0"/>
              </a:defRPr>
            </a:lvl1pPr>
            <a:lvl2pPr marL="800100" indent="-342900">
              <a:buClr>
                <a:srgbClr val="D61036"/>
              </a:buClr>
              <a:buSzPct val="100000"/>
              <a:buFont typeface="Symbol" panose="05050102010706020507" pitchFamily="18" charset="2"/>
              <a:buChar char="-"/>
              <a:defRPr baseline="0">
                <a:solidFill>
                  <a:schemeClr val="accent1"/>
                </a:solidFill>
              </a:defRPr>
            </a:lvl2pPr>
          </a:lstStyle>
          <a:p>
            <a:pPr lvl="0"/>
            <a:r>
              <a:rPr lang="de-DE" dirty="0"/>
              <a:t>Text</a:t>
            </a:r>
          </a:p>
          <a:p>
            <a:pPr lvl="1"/>
            <a:endParaRPr lang="de-DE" dirty="0"/>
          </a:p>
          <a:p>
            <a:pPr lvl="1"/>
            <a:endParaRPr lang="de-AT" dirty="0"/>
          </a:p>
        </p:txBody>
      </p:sp>
    </p:spTree>
    <p:extLst>
      <p:ext uri="{BB962C8B-B14F-4D97-AF65-F5344CB8AC3E}">
        <p14:creationId xmlns:p14="http://schemas.microsoft.com/office/powerpoint/2010/main" val="87427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Überschrift_Lauftext">
    <p:spTree>
      <p:nvGrpSpPr>
        <p:cNvPr id="1" name=""/>
        <p:cNvGrpSpPr/>
        <p:nvPr/>
      </p:nvGrpSpPr>
      <p:grpSpPr>
        <a:xfrm>
          <a:off x="0" y="0"/>
          <a:ext cx="0" cy="0"/>
          <a:chOff x="0" y="0"/>
          <a:chExt cx="0" cy="0"/>
        </a:xfrm>
      </p:grpSpPr>
      <p:sp>
        <p:nvSpPr>
          <p:cNvPr id="7" name="Titelplatzhalter 2">
            <a:extLst>
              <a:ext uri="{FF2B5EF4-FFF2-40B4-BE49-F238E27FC236}">
                <a16:creationId xmlns:a16="http://schemas.microsoft.com/office/drawing/2014/main" id="{4F9F1D3D-A84F-8141-A535-6B88DC078DDF}"/>
              </a:ext>
            </a:extLst>
          </p:cNvPr>
          <p:cNvSpPr>
            <a:spLocks noGrp="1"/>
          </p:cNvSpPr>
          <p:nvPr>
            <p:ph type="title" hasCustomPrompt="1"/>
          </p:nvPr>
        </p:nvSpPr>
        <p:spPr>
          <a:xfrm>
            <a:off x="736847" y="425458"/>
            <a:ext cx="9535617" cy="987318"/>
          </a:xfrm>
          <a:prstGeom prst="rect">
            <a:avLst/>
          </a:prstGeom>
        </p:spPr>
        <p:txBody>
          <a:bodyPr vert="horz" lIns="0" tIns="0" rIns="0" bIns="45720" rtlCol="0" anchor="t">
            <a:normAutofit/>
          </a:bodyPr>
          <a:lstStyle>
            <a:lvl1pPr>
              <a:defRPr sz="3200">
                <a:solidFill>
                  <a:schemeClr val="accent2"/>
                </a:solidFill>
              </a:defRPr>
            </a:lvl1pPr>
          </a:lstStyle>
          <a:p>
            <a:r>
              <a:rPr lang="de-DE" dirty="0"/>
              <a:t>Folie mit Text</a:t>
            </a:r>
            <a:endParaRPr lang="de-AT" dirty="0"/>
          </a:p>
        </p:txBody>
      </p:sp>
      <p:sp>
        <p:nvSpPr>
          <p:cNvPr id="5" name="Textplatzhalter 2"/>
          <p:cNvSpPr>
            <a:spLocks noGrp="1"/>
          </p:cNvSpPr>
          <p:nvPr>
            <p:ph type="body" sz="quarter" idx="12" hasCustomPrompt="1"/>
          </p:nvPr>
        </p:nvSpPr>
        <p:spPr>
          <a:xfrm>
            <a:off x="767409" y="1995243"/>
            <a:ext cx="9505055" cy="3449981"/>
          </a:xfrm>
        </p:spPr>
        <p:txBody>
          <a:bodyPr>
            <a:noAutofit/>
          </a:bodyPr>
          <a:lstStyle>
            <a:lvl1pPr marL="0" indent="0">
              <a:buClr>
                <a:srgbClr val="D61036"/>
              </a:buClr>
              <a:buSzPct val="125000"/>
              <a:buFontTx/>
              <a:buNone/>
              <a:defRPr sz="2600" b="0">
                <a:latin typeface="+mj-lt"/>
                <a:ea typeface="Verdana" panose="020B0604030504040204" pitchFamily="34" charset="0"/>
              </a:defRPr>
            </a:lvl1pPr>
            <a:lvl2pPr marL="800100" indent="-342900">
              <a:buClr>
                <a:srgbClr val="D61036"/>
              </a:buClr>
              <a:buSzPct val="100000"/>
              <a:buFont typeface="Symbol" panose="05050102010706020507" pitchFamily="18" charset="2"/>
              <a:buChar char="-"/>
              <a:defRPr baseline="0">
                <a:solidFill>
                  <a:schemeClr val="accent1"/>
                </a:solidFill>
              </a:defRPr>
            </a:lvl2pPr>
          </a:lstStyle>
          <a:p>
            <a:pPr lvl="0"/>
            <a:r>
              <a:rPr lang="de-DE" dirty="0"/>
              <a:t>Text</a:t>
            </a:r>
          </a:p>
          <a:p>
            <a:pPr lvl="1"/>
            <a:endParaRPr lang="de-DE" dirty="0"/>
          </a:p>
          <a:p>
            <a:pPr lvl="1"/>
            <a:endParaRPr lang="de-AT" dirty="0"/>
          </a:p>
        </p:txBody>
      </p:sp>
    </p:spTree>
    <p:extLst>
      <p:ext uri="{BB962C8B-B14F-4D97-AF65-F5344CB8AC3E}">
        <p14:creationId xmlns:p14="http://schemas.microsoft.com/office/powerpoint/2010/main" val="377879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Überschrift/Aufzählung">
    <p:spTree>
      <p:nvGrpSpPr>
        <p:cNvPr id="1" name=""/>
        <p:cNvGrpSpPr/>
        <p:nvPr/>
      </p:nvGrpSpPr>
      <p:grpSpPr>
        <a:xfrm>
          <a:off x="0" y="0"/>
          <a:ext cx="0" cy="0"/>
          <a:chOff x="0" y="0"/>
          <a:chExt cx="0" cy="0"/>
        </a:xfrm>
      </p:grpSpPr>
      <p:sp>
        <p:nvSpPr>
          <p:cNvPr id="11" name="Titelplatzhalter 2">
            <a:extLst>
              <a:ext uri="{FF2B5EF4-FFF2-40B4-BE49-F238E27FC236}">
                <a16:creationId xmlns:a16="http://schemas.microsoft.com/office/drawing/2014/main" id="{EEDF3FF6-3CB2-9B48-9CFD-735478977722}"/>
              </a:ext>
            </a:extLst>
          </p:cNvPr>
          <p:cNvSpPr>
            <a:spLocks noGrp="1"/>
          </p:cNvSpPr>
          <p:nvPr>
            <p:ph type="title" hasCustomPrompt="1"/>
          </p:nvPr>
        </p:nvSpPr>
        <p:spPr>
          <a:xfrm>
            <a:off x="736847" y="425458"/>
            <a:ext cx="10975776" cy="987318"/>
          </a:xfrm>
          <a:prstGeom prst="rect">
            <a:avLst/>
          </a:prstGeom>
        </p:spPr>
        <p:txBody>
          <a:bodyPr vert="horz" lIns="0" tIns="0" rIns="0" bIns="45720" rtlCol="0" anchor="t">
            <a:noAutofit/>
          </a:bodyPr>
          <a:lstStyle>
            <a:lvl1pPr>
              <a:defRPr sz="3200">
                <a:solidFill>
                  <a:schemeClr val="accent2"/>
                </a:solidFill>
              </a:defRPr>
            </a:lvl1pPr>
          </a:lstStyle>
          <a:p>
            <a:r>
              <a:rPr lang="de-DE" dirty="0"/>
              <a:t>Folie mit Aufzählung</a:t>
            </a:r>
            <a:endParaRPr lang="de-AT" dirty="0"/>
          </a:p>
        </p:txBody>
      </p:sp>
      <p:sp>
        <p:nvSpPr>
          <p:cNvPr id="7" name="Textplatzhalter 2"/>
          <p:cNvSpPr>
            <a:spLocks noGrp="1"/>
          </p:cNvSpPr>
          <p:nvPr>
            <p:ph type="body" sz="quarter" idx="13" hasCustomPrompt="1"/>
          </p:nvPr>
        </p:nvSpPr>
        <p:spPr>
          <a:xfrm>
            <a:off x="767409" y="1995243"/>
            <a:ext cx="5328591" cy="3449981"/>
          </a:xfrm>
        </p:spPr>
        <p:txBody>
          <a:bodyPr>
            <a:noAutofit/>
          </a:bodyPr>
          <a:lstStyle>
            <a:lvl1pPr marL="342900" indent="-342900">
              <a:buClr>
                <a:srgbClr val="D61036"/>
              </a:buClr>
              <a:buSzPct val="125000"/>
              <a:buFont typeface="Arial" panose="020B0604020202020204" pitchFamily="34" charset="0"/>
              <a:buChar char="•"/>
              <a:defRPr sz="2600" b="0">
                <a:latin typeface="+mj-lt"/>
                <a:ea typeface="Verdana" panose="020B0604030504040204" pitchFamily="34" charset="0"/>
              </a:defRPr>
            </a:lvl1pPr>
            <a:lvl2pPr marL="800100" indent="-342900">
              <a:buClr>
                <a:srgbClr val="D61036"/>
              </a:buClr>
              <a:buSzPct val="100000"/>
              <a:buFont typeface="Symbol" panose="05050102010706020507" pitchFamily="18" charset="2"/>
              <a:buChar char="-"/>
              <a:defRPr>
                <a:solidFill>
                  <a:schemeClr val="accent1"/>
                </a:solidFill>
              </a:defRPr>
            </a:lvl2pPr>
          </a:lstStyle>
          <a:p>
            <a:pPr lvl="0"/>
            <a:r>
              <a:rPr lang="de-DE" dirty="0"/>
              <a:t>Text</a:t>
            </a:r>
          </a:p>
        </p:txBody>
      </p:sp>
      <p:sp>
        <p:nvSpPr>
          <p:cNvPr id="8" name="Textplatzhalter 2"/>
          <p:cNvSpPr>
            <a:spLocks noGrp="1"/>
          </p:cNvSpPr>
          <p:nvPr>
            <p:ph type="body" sz="quarter" idx="14" hasCustomPrompt="1"/>
          </p:nvPr>
        </p:nvSpPr>
        <p:spPr>
          <a:xfrm>
            <a:off x="6384032" y="1995243"/>
            <a:ext cx="5328591" cy="3449981"/>
          </a:xfrm>
        </p:spPr>
        <p:txBody>
          <a:bodyPr>
            <a:noAutofit/>
          </a:bodyPr>
          <a:lstStyle>
            <a:lvl1pPr marL="0" indent="0">
              <a:buClr>
                <a:srgbClr val="D61036"/>
              </a:buClr>
              <a:buSzPct val="150000"/>
              <a:buFontTx/>
              <a:buNone/>
              <a:defRPr sz="2600" b="0">
                <a:latin typeface="+mj-lt"/>
                <a:ea typeface="Verdana" panose="020B0604030504040204" pitchFamily="34" charset="0"/>
              </a:defRPr>
            </a:lvl1pPr>
          </a:lstStyle>
          <a:p>
            <a:pPr lvl="0"/>
            <a:r>
              <a:rPr lang="de-DE" dirty="0"/>
              <a:t>Text</a:t>
            </a:r>
            <a:endParaRPr lang="de-AT" dirty="0"/>
          </a:p>
        </p:txBody>
      </p:sp>
    </p:spTree>
    <p:extLst>
      <p:ext uri="{BB962C8B-B14F-4D97-AF65-F5344CB8AC3E}">
        <p14:creationId xmlns:p14="http://schemas.microsoft.com/office/powerpoint/2010/main" val="56090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ext und Bild">
    <p:spTree>
      <p:nvGrpSpPr>
        <p:cNvPr id="1" name=""/>
        <p:cNvGrpSpPr/>
        <p:nvPr/>
      </p:nvGrpSpPr>
      <p:grpSpPr>
        <a:xfrm>
          <a:off x="0" y="0"/>
          <a:ext cx="0" cy="0"/>
          <a:chOff x="0" y="0"/>
          <a:chExt cx="0" cy="0"/>
        </a:xfrm>
      </p:grpSpPr>
      <p:sp>
        <p:nvSpPr>
          <p:cNvPr id="12" name="Textfeld 11"/>
          <p:cNvSpPr txBox="1"/>
          <p:nvPr userDrawn="1"/>
        </p:nvSpPr>
        <p:spPr>
          <a:xfrm>
            <a:off x="-1" y="6453336"/>
            <a:ext cx="10318097" cy="107722"/>
          </a:xfrm>
          <a:prstGeom prst="rect">
            <a:avLst/>
          </a:prstGeom>
          <a:noFill/>
        </p:spPr>
        <p:txBody>
          <a:bodyPr wrap="square" lIns="0" tIns="0" rIns="0" bIns="0" rtlCol="0">
            <a:spAutoFit/>
          </a:bodyPr>
          <a:lstStyle/>
          <a:p>
            <a:pPr algn="ctr"/>
            <a:fld id="{C12382E1-D5BF-4899-83D8-F6C5661900EF}" type="slidenum">
              <a:rPr lang="de-AT" sz="700" smtClean="0">
                <a:solidFill>
                  <a:srgbClr val="646567"/>
                </a:solidFill>
                <a:latin typeface="+mj-lt"/>
              </a:rPr>
              <a:pPr algn="ctr"/>
              <a:t>‹Nr.›</a:t>
            </a:fld>
            <a:endParaRPr lang="de-AT" sz="700" dirty="0">
              <a:solidFill>
                <a:srgbClr val="646567"/>
              </a:solidFill>
              <a:latin typeface="+mj-lt"/>
            </a:endParaRPr>
          </a:p>
        </p:txBody>
      </p:sp>
      <p:sp>
        <p:nvSpPr>
          <p:cNvPr id="14" name="Titelplatzhalter 2">
            <a:extLst>
              <a:ext uri="{FF2B5EF4-FFF2-40B4-BE49-F238E27FC236}">
                <a16:creationId xmlns:a16="http://schemas.microsoft.com/office/drawing/2014/main" id="{0E1D57ED-3901-8643-8873-DD2158FC48A8}"/>
              </a:ext>
            </a:extLst>
          </p:cNvPr>
          <p:cNvSpPr>
            <a:spLocks noGrp="1"/>
          </p:cNvSpPr>
          <p:nvPr>
            <p:ph type="title" hasCustomPrompt="1"/>
          </p:nvPr>
        </p:nvSpPr>
        <p:spPr>
          <a:xfrm>
            <a:off x="736847" y="425458"/>
            <a:ext cx="10975728" cy="987318"/>
          </a:xfrm>
          <a:prstGeom prst="rect">
            <a:avLst/>
          </a:prstGeom>
        </p:spPr>
        <p:txBody>
          <a:bodyPr vert="horz" lIns="0" tIns="0" rIns="0" bIns="45720" rtlCol="0" anchor="t">
            <a:noAutofit/>
          </a:bodyPr>
          <a:lstStyle>
            <a:lvl1pPr>
              <a:defRPr sz="3200">
                <a:solidFill>
                  <a:schemeClr val="accent2"/>
                </a:solidFill>
              </a:defRPr>
            </a:lvl1pPr>
          </a:lstStyle>
          <a:p>
            <a:r>
              <a:rPr lang="de-DE" dirty="0"/>
              <a:t>Folie mit Text und Bild</a:t>
            </a:r>
            <a:endParaRPr lang="de-AT" dirty="0"/>
          </a:p>
        </p:txBody>
      </p:sp>
      <p:sp>
        <p:nvSpPr>
          <p:cNvPr id="3" name="Bildplatzhalter 2"/>
          <p:cNvSpPr>
            <a:spLocks noGrp="1"/>
          </p:cNvSpPr>
          <p:nvPr>
            <p:ph type="pic" sz="quarter" idx="13"/>
          </p:nvPr>
        </p:nvSpPr>
        <p:spPr>
          <a:xfrm>
            <a:off x="6456363" y="1995488"/>
            <a:ext cx="5256212" cy="3449736"/>
          </a:xfrm>
        </p:spPr>
        <p:txBody>
          <a:bodyPr/>
          <a:lstStyle>
            <a:lvl1pPr marL="0" indent="0">
              <a:buFontTx/>
              <a:buNone/>
              <a:defRPr/>
            </a:lvl1pPr>
          </a:lstStyle>
          <a:p>
            <a:endParaRPr lang="de-DE" dirty="0"/>
          </a:p>
        </p:txBody>
      </p:sp>
      <p:sp>
        <p:nvSpPr>
          <p:cNvPr id="6" name="Textplatzhalter 2"/>
          <p:cNvSpPr>
            <a:spLocks noGrp="1"/>
          </p:cNvSpPr>
          <p:nvPr>
            <p:ph type="body" sz="quarter" idx="14" hasCustomPrompt="1"/>
          </p:nvPr>
        </p:nvSpPr>
        <p:spPr>
          <a:xfrm>
            <a:off x="767409" y="1995243"/>
            <a:ext cx="5328591" cy="3449981"/>
          </a:xfrm>
        </p:spPr>
        <p:txBody>
          <a:bodyPr>
            <a:noAutofit/>
          </a:bodyPr>
          <a:lstStyle>
            <a:lvl1pPr marL="342900" indent="-342900">
              <a:buClr>
                <a:srgbClr val="D61036"/>
              </a:buClr>
              <a:buSzPct val="125000"/>
              <a:buFont typeface="Arial" panose="020B0604020202020204" pitchFamily="34" charset="0"/>
              <a:buChar char="•"/>
              <a:defRPr sz="2600" b="0">
                <a:latin typeface="+mj-lt"/>
                <a:ea typeface="Verdana" panose="020B0604030504040204" pitchFamily="34" charset="0"/>
              </a:defRPr>
            </a:lvl1pPr>
            <a:lvl2pPr marL="800100" indent="-342900">
              <a:buClr>
                <a:srgbClr val="D61036"/>
              </a:buClr>
              <a:buSzPct val="100000"/>
              <a:buFont typeface="Symbol" panose="05050102010706020507" pitchFamily="18" charset="2"/>
              <a:buChar char="-"/>
              <a:defRPr>
                <a:solidFill>
                  <a:schemeClr val="accent1"/>
                </a:solidFill>
              </a:defRPr>
            </a:lvl2pPr>
          </a:lstStyle>
          <a:p>
            <a:pPr lvl="0"/>
            <a:r>
              <a:rPr lang="de-DE" dirty="0"/>
              <a:t>Text</a:t>
            </a:r>
          </a:p>
        </p:txBody>
      </p:sp>
    </p:spTree>
    <p:extLst>
      <p:ext uri="{BB962C8B-B14F-4D97-AF65-F5344CB8AC3E}">
        <p14:creationId xmlns:p14="http://schemas.microsoft.com/office/powerpoint/2010/main" val="33655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Überschrift_Lauftext">
    <p:spTree>
      <p:nvGrpSpPr>
        <p:cNvPr id="1" name=""/>
        <p:cNvGrpSpPr/>
        <p:nvPr/>
      </p:nvGrpSpPr>
      <p:grpSpPr>
        <a:xfrm>
          <a:off x="0" y="0"/>
          <a:ext cx="0" cy="0"/>
          <a:chOff x="0" y="0"/>
          <a:chExt cx="0" cy="0"/>
        </a:xfrm>
      </p:grpSpPr>
      <p:sp>
        <p:nvSpPr>
          <p:cNvPr id="7" name="Titelplatzhalter 2">
            <a:extLst>
              <a:ext uri="{FF2B5EF4-FFF2-40B4-BE49-F238E27FC236}">
                <a16:creationId xmlns:a16="http://schemas.microsoft.com/office/drawing/2014/main" id="{4F9F1D3D-A84F-8141-A535-6B88DC078DDF}"/>
              </a:ext>
            </a:extLst>
          </p:cNvPr>
          <p:cNvSpPr>
            <a:spLocks noGrp="1"/>
          </p:cNvSpPr>
          <p:nvPr>
            <p:ph type="title" hasCustomPrompt="1"/>
          </p:nvPr>
        </p:nvSpPr>
        <p:spPr>
          <a:xfrm>
            <a:off x="736847" y="425458"/>
            <a:ext cx="9535617" cy="523468"/>
          </a:xfrm>
          <a:prstGeom prst="rect">
            <a:avLst/>
          </a:prstGeom>
        </p:spPr>
        <p:txBody>
          <a:bodyPr vert="horz" lIns="0" tIns="0" rIns="0" bIns="45720" rtlCol="0" anchor="t">
            <a:normAutofit/>
          </a:bodyPr>
          <a:lstStyle>
            <a:lvl1pPr>
              <a:defRPr sz="3200">
                <a:solidFill>
                  <a:schemeClr val="accent2"/>
                </a:solidFill>
              </a:defRPr>
            </a:lvl1pPr>
          </a:lstStyle>
          <a:p>
            <a:r>
              <a:rPr lang="de-DE" dirty="0"/>
              <a:t>Folie mit </a:t>
            </a:r>
            <a:r>
              <a:rPr lang="de-DE" dirty="0" err="1"/>
              <a:t>untertitel</a:t>
            </a:r>
            <a:endParaRPr lang="de-AT" dirty="0"/>
          </a:p>
        </p:txBody>
      </p:sp>
      <p:sp>
        <p:nvSpPr>
          <p:cNvPr id="5" name="Textplatzhalter 2"/>
          <p:cNvSpPr>
            <a:spLocks noGrp="1"/>
          </p:cNvSpPr>
          <p:nvPr>
            <p:ph type="body" sz="quarter" idx="10" hasCustomPrompt="1"/>
          </p:nvPr>
        </p:nvSpPr>
        <p:spPr>
          <a:xfrm>
            <a:off x="743199" y="948926"/>
            <a:ext cx="9529265" cy="328236"/>
          </a:xfrm>
        </p:spPr>
        <p:txBody>
          <a:bodyPr>
            <a:noAutofit/>
          </a:bodyPr>
          <a:lstStyle>
            <a:lvl1pPr marL="0" indent="0">
              <a:buFontTx/>
              <a:buNone/>
              <a:defRPr sz="2400" b="0">
                <a:latin typeface="+mj-lt"/>
                <a:ea typeface="Verdana" panose="020B0604030504040204" pitchFamily="34" charset="0"/>
              </a:defRPr>
            </a:lvl1pPr>
          </a:lstStyle>
          <a:p>
            <a:pPr lvl="0"/>
            <a:r>
              <a:rPr lang="de-DE" dirty="0"/>
              <a:t>Untertitel</a:t>
            </a:r>
            <a:endParaRPr lang="de-AT" dirty="0"/>
          </a:p>
        </p:txBody>
      </p:sp>
      <p:sp>
        <p:nvSpPr>
          <p:cNvPr id="8" name="Textplatzhalter 2"/>
          <p:cNvSpPr>
            <a:spLocks noGrp="1"/>
          </p:cNvSpPr>
          <p:nvPr>
            <p:ph type="body" sz="quarter" idx="12" hasCustomPrompt="1"/>
          </p:nvPr>
        </p:nvSpPr>
        <p:spPr>
          <a:xfrm>
            <a:off x="767409" y="1995243"/>
            <a:ext cx="9505055" cy="3449981"/>
          </a:xfrm>
        </p:spPr>
        <p:txBody>
          <a:bodyPr>
            <a:noAutofit/>
          </a:bodyPr>
          <a:lstStyle>
            <a:lvl1pPr marL="342900" indent="-342900">
              <a:buClr>
                <a:srgbClr val="D61036"/>
              </a:buClr>
              <a:buSzPct val="125000"/>
              <a:buFont typeface="Arial" panose="020B0604020202020204" pitchFamily="34" charset="0"/>
              <a:buChar char="•"/>
              <a:defRPr sz="2600" b="0">
                <a:latin typeface="+mj-lt"/>
                <a:ea typeface="Verdana" panose="020B0604030504040204" pitchFamily="34" charset="0"/>
              </a:defRPr>
            </a:lvl1pPr>
            <a:lvl2pPr marL="800100" indent="-342900">
              <a:buClr>
                <a:srgbClr val="D61036"/>
              </a:buClr>
              <a:buSzPct val="100000"/>
              <a:buFont typeface="Symbol" panose="05050102010706020507" pitchFamily="18" charset="2"/>
              <a:buChar char="-"/>
              <a:defRPr baseline="0">
                <a:solidFill>
                  <a:schemeClr val="accent1"/>
                </a:solidFill>
              </a:defRPr>
            </a:lvl2pPr>
          </a:lstStyle>
          <a:p>
            <a:pPr lvl="0"/>
            <a:r>
              <a:rPr lang="de-DE" dirty="0"/>
              <a:t>Text</a:t>
            </a:r>
          </a:p>
          <a:p>
            <a:pPr lvl="1"/>
            <a:endParaRPr lang="de-DE" dirty="0"/>
          </a:p>
          <a:p>
            <a:pPr lvl="1"/>
            <a:endParaRPr lang="de-AT" dirty="0"/>
          </a:p>
        </p:txBody>
      </p:sp>
    </p:spTree>
    <p:extLst>
      <p:ext uri="{BB962C8B-B14F-4D97-AF65-F5344CB8AC3E}">
        <p14:creationId xmlns:p14="http://schemas.microsoft.com/office/powerpoint/2010/main" val="14535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8_Abschlussfolie">
    <p:spTree>
      <p:nvGrpSpPr>
        <p:cNvPr id="1" name=""/>
        <p:cNvGrpSpPr/>
        <p:nvPr/>
      </p:nvGrpSpPr>
      <p:grpSpPr>
        <a:xfrm>
          <a:off x="0" y="0"/>
          <a:ext cx="0" cy="0"/>
          <a:chOff x="0" y="0"/>
          <a:chExt cx="0" cy="0"/>
        </a:xfrm>
      </p:grpSpPr>
      <p:sp>
        <p:nvSpPr>
          <p:cNvPr id="5" name="Rechteck 4"/>
          <p:cNvSpPr/>
          <p:nvPr userDrawn="1"/>
        </p:nvSpPr>
        <p:spPr>
          <a:xfrm>
            <a:off x="0" y="0"/>
            <a:ext cx="12216680" cy="386104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p>
        </p:txBody>
      </p:sp>
      <p:sp>
        <p:nvSpPr>
          <p:cNvPr id="10" name="Titelplatzhalter 2">
            <a:extLst>
              <a:ext uri="{FF2B5EF4-FFF2-40B4-BE49-F238E27FC236}">
                <a16:creationId xmlns:a16="http://schemas.microsoft.com/office/drawing/2014/main" id="{C0439349-AD15-7946-A98B-9FFB46DC7880}"/>
              </a:ext>
            </a:extLst>
          </p:cNvPr>
          <p:cNvSpPr>
            <a:spLocks noGrp="1"/>
          </p:cNvSpPr>
          <p:nvPr>
            <p:ph type="title" hasCustomPrompt="1"/>
          </p:nvPr>
        </p:nvSpPr>
        <p:spPr>
          <a:xfrm>
            <a:off x="736847" y="425458"/>
            <a:ext cx="3414937" cy="771294"/>
          </a:xfrm>
          <a:prstGeom prst="rect">
            <a:avLst/>
          </a:prstGeom>
        </p:spPr>
        <p:txBody>
          <a:bodyPr vert="horz" lIns="0" tIns="0" rIns="0" bIns="45720" rtlCol="0" anchor="t">
            <a:normAutofit/>
          </a:bodyPr>
          <a:lstStyle>
            <a:lvl1pPr>
              <a:defRPr sz="3600">
                <a:solidFill>
                  <a:schemeClr val="bg1"/>
                </a:solidFill>
              </a:defRPr>
            </a:lvl1pPr>
          </a:lstStyle>
          <a:p>
            <a:r>
              <a:rPr lang="de-DE" dirty="0"/>
              <a:t>VIELEN DANK</a:t>
            </a:r>
            <a:endParaRPr lang="de-AT"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0256" y="210232"/>
            <a:ext cx="3581400" cy="3440584"/>
          </a:xfrm>
          <a:prstGeom prst="rect">
            <a:avLst/>
          </a:prstGeom>
        </p:spPr>
      </p:pic>
    </p:spTree>
    <p:extLst>
      <p:ext uri="{BB962C8B-B14F-4D97-AF65-F5344CB8AC3E}">
        <p14:creationId xmlns:p14="http://schemas.microsoft.com/office/powerpoint/2010/main" val="187672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platzhalter 2"/>
          <p:cNvSpPr>
            <a:spLocks noGrp="1"/>
          </p:cNvSpPr>
          <p:nvPr>
            <p:ph type="title"/>
          </p:nvPr>
        </p:nvSpPr>
        <p:spPr>
          <a:xfrm>
            <a:off x="736847" y="425458"/>
            <a:ext cx="8959551" cy="987318"/>
          </a:xfrm>
          <a:prstGeom prst="rect">
            <a:avLst/>
          </a:prstGeom>
        </p:spPr>
        <p:txBody>
          <a:bodyPr vert="horz" lIns="0" tIns="0" rIns="0" bIns="45720" rtlCol="0" anchor="t">
            <a:normAutofit/>
          </a:bodyPr>
          <a:lstStyle/>
          <a:p>
            <a:r>
              <a:rPr lang="de-DE" dirty="0"/>
              <a:t>TITELMASTERFORMAT</a:t>
            </a:r>
            <a:endParaRPr lang="de-AT" dirty="0"/>
          </a:p>
        </p:txBody>
      </p:sp>
      <p:sp>
        <p:nvSpPr>
          <p:cNvPr id="4" name="Textplatzhalter 3"/>
          <p:cNvSpPr>
            <a:spLocks noGrp="1" noChangeAspect="1"/>
          </p:cNvSpPr>
          <p:nvPr>
            <p:ph type="body" idx="1"/>
          </p:nvPr>
        </p:nvSpPr>
        <p:spPr>
          <a:xfrm>
            <a:off x="736849" y="1772818"/>
            <a:ext cx="8959550" cy="4320478"/>
          </a:xfrm>
          <a:prstGeom prst="rect">
            <a:avLst/>
          </a:prstGeom>
        </p:spPr>
        <p:txBody>
          <a:bodyPr vert="horz" lIns="0" tIns="45720" rIns="0" bIns="45720" rtlCol="0">
            <a:normAutofit/>
          </a:bodyPr>
          <a:lstStyle/>
          <a:p>
            <a:pPr lvl="0"/>
            <a:r>
              <a:rPr lang="de-AT" dirty="0"/>
              <a:t>Hier steht ein Text</a:t>
            </a:r>
          </a:p>
          <a:p>
            <a:pPr lvl="1"/>
            <a:r>
              <a:rPr lang="de-AT" dirty="0"/>
              <a:t>Ebene 1</a:t>
            </a:r>
          </a:p>
          <a:p>
            <a:pPr lvl="2"/>
            <a:r>
              <a:rPr lang="de-AT" dirty="0"/>
              <a:t>Ebene 2</a:t>
            </a:r>
          </a:p>
          <a:p>
            <a:pPr lvl="3"/>
            <a:r>
              <a:rPr lang="de-AT" dirty="0"/>
              <a:t>Ebene 3</a:t>
            </a:r>
          </a:p>
          <a:p>
            <a:pPr lvl="4"/>
            <a:r>
              <a:rPr lang="de-AT" dirty="0"/>
              <a:t>Ebene 4</a:t>
            </a:r>
          </a:p>
        </p:txBody>
      </p:sp>
      <p:sp>
        <p:nvSpPr>
          <p:cNvPr id="5" name="Textfeld 4">
            <a:extLst>
              <a:ext uri="{FF2B5EF4-FFF2-40B4-BE49-F238E27FC236}">
                <a16:creationId xmlns:a16="http://schemas.microsoft.com/office/drawing/2014/main" id="{EFC1302C-8B2A-6B4C-BA83-7BD5AC99E551}"/>
              </a:ext>
            </a:extLst>
          </p:cNvPr>
          <p:cNvSpPr txBox="1"/>
          <p:nvPr userDrawn="1"/>
        </p:nvSpPr>
        <p:spPr>
          <a:xfrm>
            <a:off x="684813" y="6309320"/>
            <a:ext cx="3658992" cy="246221"/>
          </a:xfrm>
          <a:prstGeom prst="rect">
            <a:avLst/>
          </a:prstGeom>
          <a:noFill/>
        </p:spPr>
        <p:txBody>
          <a:bodyPr wrap="square" rtlCol="0">
            <a:spAutoFit/>
          </a:bodyPr>
          <a:lstStyle/>
          <a:p>
            <a:r>
              <a:rPr lang="de-DE" sz="1000" b="1" kern="1200" dirty="0">
                <a:solidFill>
                  <a:schemeClr val="accent1"/>
                </a:solidFill>
                <a:latin typeface="+mn-lt"/>
                <a:ea typeface="+mn-ea"/>
                <a:cs typeface="+mn-cs"/>
              </a:rPr>
              <a:t>www.gpa.at</a:t>
            </a:r>
          </a:p>
        </p:txBody>
      </p:sp>
      <p:sp>
        <p:nvSpPr>
          <p:cNvPr id="6" name="Textfeld 5">
            <a:extLst>
              <a:ext uri="{FF2B5EF4-FFF2-40B4-BE49-F238E27FC236}">
                <a16:creationId xmlns:a16="http://schemas.microsoft.com/office/drawing/2014/main" id="{450C2CC2-0671-8847-9DC3-F16F817B041E}"/>
              </a:ext>
            </a:extLst>
          </p:cNvPr>
          <p:cNvSpPr txBox="1"/>
          <p:nvPr userDrawn="1"/>
        </p:nvSpPr>
        <p:spPr>
          <a:xfrm>
            <a:off x="-1" y="6458233"/>
            <a:ext cx="10318097" cy="97929"/>
          </a:xfrm>
          <a:prstGeom prst="rect">
            <a:avLst/>
          </a:prstGeom>
          <a:noFill/>
        </p:spPr>
        <p:txBody>
          <a:bodyPr wrap="square" lIns="0" tIns="0" rIns="0" bIns="0" rtlCol="0">
            <a:spAutoFit/>
          </a:bodyPr>
          <a:lstStyle/>
          <a:p>
            <a:pPr algn="ctr"/>
            <a:fld id="{C12382E1-D5BF-4899-83D8-F6C5661900EF}" type="slidenum">
              <a:rPr lang="de-AT" sz="700" smtClean="0">
                <a:solidFill>
                  <a:srgbClr val="646567"/>
                </a:solidFill>
                <a:latin typeface="+mj-lt"/>
              </a:rPr>
              <a:pPr algn="ctr"/>
              <a:t>‹Nr.›</a:t>
            </a:fld>
            <a:endParaRPr lang="de-AT" sz="700" dirty="0">
              <a:solidFill>
                <a:srgbClr val="646567"/>
              </a:solidFill>
              <a:latin typeface="+mj-lt"/>
            </a:endParaRPr>
          </a:p>
        </p:txBody>
      </p:sp>
      <p:pic>
        <p:nvPicPr>
          <p:cNvPr id="7" name="Grafik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272464" y="5837014"/>
            <a:ext cx="1439807" cy="724171"/>
          </a:xfrm>
          <a:prstGeom prst="rect">
            <a:avLst/>
          </a:prstGeom>
        </p:spPr>
      </p:pic>
    </p:spTree>
    <p:extLst>
      <p:ext uri="{BB962C8B-B14F-4D97-AF65-F5344CB8AC3E}">
        <p14:creationId xmlns:p14="http://schemas.microsoft.com/office/powerpoint/2010/main" val="2696261861"/>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9" r:id="rId3"/>
    <p:sldLayoutId id="2147483653" r:id="rId4"/>
    <p:sldLayoutId id="2147483662" r:id="rId5"/>
    <p:sldLayoutId id="2147483654" r:id="rId6"/>
    <p:sldLayoutId id="2147483655" r:id="rId7"/>
    <p:sldLayoutId id="2147483661" r:id="rId8"/>
    <p:sldLayoutId id="2147483656" r:id="rId9"/>
    <p:sldLayoutId id="2147483658" r:id="rId10"/>
  </p:sldLayoutIdLst>
  <p:txStyles>
    <p:titleStyle>
      <a:lvl1pPr algn="l" defTabSz="914400" rtl="0" eaLnBrk="1" latinLnBrk="0" hangingPunct="1">
        <a:spcBef>
          <a:spcPct val="0"/>
        </a:spcBef>
        <a:buNone/>
        <a:defRPr sz="3200" b="1" kern="1200" cap="all" baseline="0">
          <a:solidFill>
            <a:srgbClr val="D61036"/>
          </a:solidFill>
          <a:latin typeface="+mj-lt"/>
          <a:ea typeface="Verdana" panose="020B0604030504040204" pitchFamily="34" charset="0"/>
          <a:cs typeface="Arial Black" panose="020B0A04020102020204" pitchFamily="34" charset="0"/>
        </a:defRPr>
      </a:lvl1pPr>
    </p:titleStyle>
    <p:bodyStyle>
      <a:lvl1pPr marL="457200" indent="-457200" algn="l" defTabSz="914400" rtl="0" eaLnBrk="1" latinLnBrk="0" hangingPunct="1">
        <a:spcBef>
          <a:spcPct val="20000"/>
        </a:spcBef>
        <a:buClr>
          <a:srgbClr val="D61036"/>
        </a:buClr>
        <a:buSzPct val="125000"/>
        <a:buFont typeface="Arial" panose="020B0604020202020204" pitchFamily="34" charset="0"/>
        <a:buChar char="•"/>
        <a:defRPr sz="2600" kern="1200">
          <a:solidFill>
            <a:schemeClr val="accent1"/>
          </a:solidFill>
          <a:latin typeface="+mj-lt"/>
          <a:ea typeface="Verdana" panose="020B0604030504040204" pitchFamily="34" charset="0"/>
          <a:cs typeface="Verdana" panose="020B0604030504040204" pitchFamily="34" charset="0"/>
        </a:defRPr>
      </a:lvl1pPr>
      <a:lvl2pPr marL="800100" indent="-342900" algn="l" defTabSz="914400" rtl="0" eaLnBrk="1" latinLnBrk="0" hangingPunct="1">
        <a:spcBef>
          <a:spcPct val="20000"/>
        </a:spcBef>
        <a:buClr>
          <a:srgbClr val="D61036"/>
        </a:buClr>
        <a:buFont typeface="Symbol" panose="05050102010706020507" pitchFamily="18" charset="2"/>
        <a:buChar char="-"/>
        <a:defRPr sz="2200" kern="1200" baseline="0">
          <a:solidFill>
            <a:schemeClr val="accent1"/>
          </a:solidFill>
          <a:latin typeface="+mn-lt"/>
          <a:ea typeface="+mn-ea"/>
          <a:cs typeface="+mn-cs"/>
        </a:defRPr>
      </a:lvl2pPr>
      <a:lvl3pPr marL="1257300" indent="-342900" algn="l" defTabSz="914400" rtl="0" eaLnBrk="1" latinLnBrk="0" hangingPunct="1">
        <a:spcBef>
          <a:spcPct val="20000"/>
        </a:spcBef>
        <a:buClr>
          <a:srgbClr val="D61036"/>
        </a:buClr>
        <a:buSzPct val="80000"/>
        <a:buFont typeface="Symbol" panose="05050102010706020507" pitchFamily="18" charset="2"/>
        <a:buChar char="-"/>
        <a:defRPr sz="2000" kern="1200" baseline="0">
          <a:solidFill>
            <a:schemeClr val="accent1"/>
          </a:solidFill>
          <a:latin typeface="+mn-lt"/>
          <a:ea typeface="+mn-ea"/>
          <a:cs typeface="+mn-cs"/>
        </a:defRPr>
      </a:lvl3pPr>
      <a:lvl4pPr marL="1600200" indent="-228600" algn="l" defTabSz="914400" rtl="0" eaLnBrk="1" latinLnBrk="0" hangingPunct="1">
        <a:spcBef>
          <a:spcPct val="20000"/>
        </a:spcBef>
        <a:buClr>
          <a:srgbClr val="D61036"/>
        </a:buClr>
        <a:buSzPct val="80000"/>
        <a:buFont typeface="Symbol" panose="05050102010706020507" pitchFamily="18" charset="2"/>
        <a:buChar char="-"/>
        <a:defRPr sz="1800" kern="1200">
          <a:solidFill>
            <a:schemeClr val="accent1"/>
          </a:solidFill>
          <a:latin typeface="+mn-lt"/>
          <a:ea typeface="+mn-ea"/>
          <a:cs typeface="+mn-cs"/>
        </a:defRPr>
      </a:lvl4pPr>
      <a:lvl5pPr marL="2057400" indent="-228600" algn="l" defTabSz="914400" rtl="0" eaLnBrk="1" latinLnBrk="0" hangingPunct="1">
        <a:spcBef>
          <a:spcPct val="20000"/>
        </a:spcBef>
        <a:buClr>
          <a:srgbClr val="D61036"/>
        </a:buClr>
        <a:buSzPct val="80000"/>
        <a:buFont typeface="Symbol" panose="05050102010706020507" pitchFamily="18" charset="2"/>
        <a:buChar char="-"/>
        <a:defRPr sz="1600" kern="1200">
          <a:solidFill>
            <a:schemeClr val="accent1"/>
          </a:solidFill>
          <a:latin typeface="+mn-lt"/>
          <a:ea typeface="+mn-ea"/>
          <a:cs typeface="+mn-cs"/>
        </a:defRPr>
      </a:lvl5pPr>
      <a:lvl6pPr marL="2286000" indent="0" algn="l" defTabSz="914400" rtl="0" eaLnBrk="1" latinLnBrk="0" hangingPunct="1">
        <a:spcBef>
          <a:spcPct val="20000"/>
        </a:spcBef>
        <a:buClr>
          <a:srgbClr val="D61036"/>
        </a:buClr>
        <a:buFont typeface="Symbol" panose="05050102010706020507" pitchFamily="18" charset="2"/>
        <a:buNone/>
        <a:defRPr sz="1400" kern="1200">
          <a:solidFill>
            <a:schemeClr val="accent1"/>
          </a:solidFill>
          <a:latin typeface="+mn-lt"/>
          <a:ea typeface="+mn-ea"/>
          <a:cs typeface="+mn-cs"/>
        </a:defRPr>
      </a:lvl6pPr>
      <a:lvl7pPr marL="2971800" indent="-228600" algn="l" defTabSz="914400" rtl="0" eaLnBrk="1" latinLnBrk="0" hangingPunct="1">
        <a:spcBef>
          <a:spcPct val="20000"/>
        </a:spcBef>
        <a:buClr>
          <a:srgbClr val="D61036"/>
        </a:buClr>
        <a:buFont typeface="Symbol" panose="05050102010706020507" pitchFamily="18" charset="2"/>
        <a:buChar char="-"/>
        <a:defRPr sz="1400" kern="1200">
          <a:solidFill>
            <a:schemeClr val="accent1"/>
          </a:solidFill>
          <a:latin typeface="+mn-lt"/>
          <a:ea typeface="+mn-ea"/>
          <a:cs typeface="+mn-cs"/>
        </a:defRPr>
      </a:lvl7pPr>
      <a:lvl8pPr marL="3429000" indent="-228600" algn="l" defTabSz="914400" rtl="0" eaLnBrk="1" latinLnBrk="0" hangingPunct="1">
        <a:spcBef>
          <a:spcPct val="20000"/>
        </a:spcBef>
        <a:buClr>
          <a:srgbClr val="D61036"/>
        </a:buClr>
        <a:buFont typeface="Symbol" panose="05050102010706020507" pitchFamily="18" charset="2"/>
        <a:buChar char="-"/>
        <a:defRPr sz="1400" kern="1200">
          <a:solidFill>
            <a:schemeClr val="accen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igital-strategy.ec.europa.eu/de/node/2226" TargetMode="External"/><Relationship Id="rId2" Type="http://schemas.openxmlformats.org/officeDocument/2006/relationships/hyperlink" Target="https://de.wikipedia.org/wiki/K%C3%BCnstliche_Intelligenz"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3452" y="1428677"/>
            <a:ext cx="9865095" cy="2376264"/>
          </a:xfrm>
        </p:spPr>
        <p:txBody>
          <a:bodyPr>
            <a:normAutofit fontScale="90000"/>
          </a:bodyPr>
          <a:lstStyle/>
          <a:p>
            <a:r>
              <a:rPr lang="de-DE" sz="6000" dirty="0"/>
              <a:t>Künstliche Intelligenz in der Arbeitswelt - </a:t>
            </a:r>
            <a:br>
              <a:rPr lang="de-DE" sz="6000" dirty="0"/>
            </a:br>
            <a:r>
              <a:rPr lang="de-DE" sz="4900" dirty="0"/>
              <a:t>Eine Frage des Geschlechts?</a:t>
            </a:r>
            <a:br>
              <a:rPr lang="de-DE" dirty="0"/>
            </a:br>
            <a:br>
              <a:rPr lang="de-DE" dirty="0"/>
            </a:br>
            <a:endParaRPr lang="de-DE" dirty="0"/>
          </a:p>
        </p:txBody>
      </p:sp>
      <p:sp>
        <p:nvSpPr>
          <p:cNvPr id="3" name="Textplatzhalter 2"/>
          <p:cNvSpPr>
            <a:spLocks noGrp="1"/>
          </p:cNvSpPr>
          <p:nvPr>
            <p:ph type="body" sz="quarter" idx="10"/>
          </p:nvPr>
        </p:nvSpPr>
        <p:spPr>
          <a:xfrm>
            <a:off x="1183693" y="4581128"/>
            <a:ext cx="7632848" cy="452151"/>
          </a:xfrm>
        </p:spPr>
        <p:txBody>
          <a:bodyPr/>
          <a:lstStyle/>
          <a:p>
            <a:r>
              <a:rPr lang="de-DE" dirty="0"/>
              <a:t>Clara Fritsch, Abt. Arbeit &amp; Technik</a:t>
            </a:r>
          </a:p>
          <a:p>
            <a:r>
              <a:rPr lang="de-DE" dirty="0"/>
              <a:t>Gewerkschaft GPA</a:t>
            </a:r>
          </a:p>
        </p:txBody>
      </p:sp>
      <p:sp>
        <p:nvSpPr>
          <p:cNvPr id="4" name="Textplatzhalter 3"/>
          <p:cNvSpPr>
            <a:spLocks noGrp="1"/>
          </p:cNvSpPr>
          <p:nvPr>
            <p:ph type="body" sz="quarter" idx="11"/>
          </p:nvPr>
        </p:nvSpPr>
        <p:spPr>
          <a:xfrm>
            <a:off x="10344472" y="5373216"/>
            <a:ext cx="1363960" cy="452151"/>
          </a:xfrm>
        </p:spPr>
        <p:txBody>
          <a:bodyPr/>
          <a:lstStyle/>
          <a:p>
            <a:r>
              <a:rPr lang="de-DE" dirty="0"/>
              <a:t>Dezember 2023</a:t>
            </a:r>
          </a:p>
        </p:txBody>
      </p:sp>
    </p:spTree>
    <p:extLst>
      <p:ext uri="{BB962C8B-B14F-4D97-AF65-F5344CB8AC3E}">
        <p14:creationId xmlns:p14="http://schemas.microsoft.com/office/powerpoint/2010/main" val="422025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Menschliches Gesicht, Kleidung, Person, Haarteil enthält.&#10;&#10;Automatisch generierte Beschreibung">
            <a:extLst>
              <a:ext uri="{FF2B5EF4-FFF2-40B4-BE49-F238E27FC236}">
                <a16:creationId xmlns:a16="http://schemas.microsoft.com/office/drawing/2014/main" id="{4696287F-40D0-FC22-4D0F-97EBB3CFD7A9}"/>
              </a:ext>
            </a:extLst>
          </p:cNvPr>
          <p:cNvPicPr>
            <a:picLocks noChangeAspect="1"/>
          </p:cNvPicPr>
          <p:nvPr/>
        </p:nvPicPr>
        <p:blipFill rotWithShape="1">
          <a:blip r:embed="rId2">
            <a:extLst>
              <a:ext uri="{28A0092B-C50C-407E-A947-70E740481C1C}">
                <a14:useLocalDpi xmlns:a14="http://schemas.microsoft.com/office/drawing/2010/main" val="0"/>
              </a:ext>
            </a:extLst>
          </a:blip>
          <a:srcRect t="2728"/>
          <a:stretch/>
        </p:blipFill>
        <p:spPr>
          <a:xfrm>
            <a:off x="2143388" y="188640"/>
            <a:ext cx="4392487" cy="6727756"/>
          </a:xfrm>
          <a:prstGeom prst="rect">
            <a:avLst/>
          </a:prstGeom>
        </p:spPr>
      </p:pic>
      <p:sp>
        <p:nvSpPr>
          <p:cNvPr id="6" name="Textfeld 5">
            <a:extLst>
              <a:ext uri="{FF2B5EF4-FFF2-40B4-BE49-F238E27FC236}">
                <a16:creationId xmlns:a16="http://schemas.microsoft.com/office/drawing/2014/main" id="{64F0FEE4-E74F-BC65-C7F5-E3CA4E76F235}"/>
              </a:ext>
            </a:extLst>
          </p:cNvPr>
          <p:cNvSpPr txBox="1"/>
          <p:nvPr/>
        </p:nvSpPr>
        <p:spPr>
          <a:xfrm>
            <a:off x="11496600" y="240448"/>
            <a:ext cx="492443" cy="6361168"/>
          </a:xfrm>
          <a:prstGeom prst="rect">
            <a:avLst/>
          </a:prstGeom>
          <a:noFill/>
        </p:spPr>
        <p:txBody>
          <a:bodyPr vert="vert" wrap="square" rtlCol="0">
            <a:spAutoFit/>
          </a:bodyPr>
          <a:lstStyle/>
          <a:p>
            <a:r>
              <a:rPr lang="de-DE" sz="1000" dirty="0">
                <a:solidFill>
                  <a:schemeClr val="accent1"/>
                </a:solidFill>
              </a:rPr>
              <a:t>Rolling Stone , Aug12, 2023: „Truth in Tech – These Women Tried to Warn Us About AI“ Photographs by Gioncarlo Valentine</a:t>
            </a:r>
            <a:endParaRPr lang="de-AT" sz="1000" dirty="0">
              <a:solidFill>
                <a:schemeClr val="accent1"/>
              </a:solidFill>
            </a:endParaRPr>
          </a:p>
        </p:txBody>
      </p:sp>
      <p:pic>
        <p:nvPicPr>
          <p:cNvPr id="8" name="Grafik 7">
            <a:extLst>
              <a:ext uri="{FF2B5EF4-FFF2-40B4-BE49-F238E27FC236}">
                <a16:creationId xmlns:a16="http://schemas.microsoft.com/office/drawing/2014/main" id="{7A57AB4A-5105-8E74-BB57-D730E8623411}"/>
              </a:ext>
            </a:extLst>
          </p:cNvPr>
          <p:cNvPicPr>
            <a:picLocks noChangeAspect="1"/>
          </p:cNvPicPr>
          <p:nvPr/>
        </p:nvPicPr>
        <p:blipFill rotWithShape="1">
          <a:blip r:embed="rId3"/>
          <a:srcRect t="2867"/>
          <a:stretch/>
        </p:blipFill>
        <p:spPr>
          <a:xfrm>
            <a:off x="6962294" y="188640"/>
            <a:ext cx="4246274" cy="6661392"/>
          </a:xfrm>
          <a:prstGeom prst="rect">
            <a:avLst/>
          </a:prstGeom>
        </p:spPr>
      </p:pic>
      <p:sp>
        <p:nvSpPr>
          <p:cNvPr id="2" name="Textfeld 1">
            <a:extLst>
              <a:ext uri="{FF2B5EF4-FFF2-40B4-BE49-F238E27FC236}">
                <a16:creationId xmlns:a16="http://schemas.microsoft.com/office/drawing/2014/main" id="{C9C176AD-4250-B5CF-892C-56118CBB8EB1}"/>
              </a:ext>
            </a:extLst>
          </p:cNvPr>
          <p:cNvSpPr txBox="1"/>
          <p:nvPr/>
        </p:nvSpPr>
        <p:spPr>
          <a:xfrm>
            <a:off x="479376" y="332656"/>
            <a:ext cx="1107996" cy="5877272"/>
          </a:xfrm>
          <a:prstGeom prst="rect">
            <a:avLst/>
          </a:prstGeom>
          <a:noFill/>
          <a:ln>
            <a:solidFill>
              <a:schemeClr val="accent2"/>
            </a:solidFill>
          </a:ln>
        </p:spPr>
        <p:txBody>
          <a:bodyPr vert="vert270" wrap="square" rtlCol="0">
            <a:spAutoFit/>
          </a:bodyPr>
          <a:lstStyle/>
          <a:p>
            <a:r>
              <a:rPr lang="de-DE" sz="2000" b="1" dirty="0">
                <a:solidFill>
                  <a:schemeClr val="accent1"/>
                </a:solidFill>
              </a:rPr>
              <a:t>Kennt jemand diese beiden Frauen? </a:t>
            </a:r>
          </a:p>
          <a:p>
            <a:r>
              <a:rPr lang="de-DE" sz="2000" b="1" dirty="0">
                <a:solidFill>
                  <a:schemeClr val="accent1"/>
                </a:solidFill>
              </a:rPr>
              <a:t>Was haben Timnit Gebru und Joy Buolamwini mit sprachbasierter und bilderkennender AI zu tun?</a:t>
            </a:r>
          </a:p>
        </p:txBody>
      </p:sp>
    </p:spTree>
    <p:extLst>
      <p:ext uri="{BB962C8B-B14F-4D97-AF65-F5344CB8AC3E}">
        <p14:creationId xmlns:p14="http://schemas.microsoft.com/office/powerpoint/2010/main" val="425152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9EC51-AB86-F859-395B-2FAA3155FB88}"/>
              </a:ext>
            </a:extLst>
          </p:cNvPr>
          <p:cNvSpPr>
            <a:spLocks noGrp="1"/>
          </p:cNvSpPr>
          <p:nvPr>
            <p:ph type="title"/>
          </p:nvPr>
        </p:nvSpPr>
        <p:spPr>
          <a:xfrm>
            <a:off x="551384" y="548680"/>
            <a:ext cx="9217024" cy="864096"/>
          </a:xfrm>
        </p:spPr>
        <p:txBody>
          <a:bodyPr>
            <a:normAutofit fontScale="90000"/>
          </a:bodyPr>
          <a:lstStyle/>
          <a:p>
            <a:r>
              <a:rPr lang="de-DE" dirty="0"/>
              <a:t>Beispiele für eingeschriebene (indirekte) Diskriminierung im Bewerbungsverfahren</a:t>
            </a:r>
            <a:endParaRPr lang="de-AT" dirty="0"/>
          </a:p>
        </p:txBody>
      </p:sp>
      <p:sp>
        <p:nvSpPr>
          <p:cNvPr id="3" name="Textplatzhalter 2">
            <a:extLst>
              <a:ext uri="{FF2B5EF4-FFF2-40B4-BE49-F238E27FC236}">
                <a16:creationId xmlns:a16="http://schemas.microsoft.com/office/drawing/2014/main" id="{F0130603-FC9F-E835-F116-03EC981ECAC5}"/>
              </a:ext>
            </a:extLst>
          </p:cNvPr>
          <p:cNvSpPr>
            <a:spLocks noGrp="1"/>
          </p:cNvSpPr>
          <p:nvPr>
            <p:ph type="body" sz="quarter" idx="12"/>
          </p:nvPr>
        </p:nvSpPr>
        <p:spPr>
          <a:xfrm>
            <a:off x="551384" y="1624615"/>
            <a:ext cx="10718306" cy="4817321"/>
          </a:xfrm>
        </p:spPr>
        <p:txBody>
          <a:bodyPr/>
          <a:lstStyle/>
          <a:p>
            <a:pPr marL="0" indent="0">
              <a:buNone/>
            </a:pPr>
            <a:r>
              <a:rPr lang="de-DE" sz="2400" b="1" dirty="0"/>
              <a:t>Facebook</a:t>
            </a:r>
            <a:r>
              <a:rPr lang="de-DE" sz="2400" dirty="0"/>
              <a:t> zeigt bestimmte Job-Annoncen einer bestimmten Altersgruppe nicht an. Algorithmus berechnet, auf welche Anzeigen welche Altersgruppe sich bewirbt; als „Student*innen-Jobs“ klassifizierten Stellenangebote werden allen über einem bestimmten Jahrgang nicht angezeigt. Das ist Altersdiskriminierung laut Rechtsprechung der US-amerikanischen Gleichbehandlungskommission.</a:t>
            </a:r>
          </a:p>
          <a:p>
            <a:pPr marL="0" indent="0">
              <a:buNone/>
            </a:pPr>
            <a:r>
              <a:rPr lang="de-DE" sz="2400" dirty="0"/>
              <a:t>Bei </a:t>
            </a:r>
            <a:r>
              <a:rPr lang="de-DE" sz="2400" b="1" dirty="0"/>
              <a:t>Amazon</a:t>
            </a:r>
            <a:r>
              <a:rPr lang="de-DE" sz="2400" dirty="0"/>
              <a:t> wurden Recruiting-Systeme zehn Jahre lang darauf trainiert, Bewerber:innen nach ihren bisherigen Lebensläufen mit Sternen zu bewerten. Geschlecht war dabei keine eigene Kategorie. Der Algorithmus lernte dennoch, dass Frauen „weniger geeignet“ sind (z.B. durch die absolvierte Schule oder die Überzahl an Bewerbungen von Männern für technische Berufe). </a:t>
            </a:r>
            <a:br>
              <a:rPr lang="de-DE" sz="2400" dirty="0"/>
            </a:br>
            <a:r>
              <a:rPr lang="de-DE" sz="2400" dirty="0"/>
              <a:t>„</a:t>
            </a:r>
            <a:r>
              <a:rPr lang="de-DE" sz="2400" i="1" dirty="0"/>
              <a:t>In effect, Amazon’s system taught itself that male candidates were preferable</a:t>
            </a:r>
            <a:r>
              <a:rPr lang="de-DE" sz="2400" dirty="0"/>
              <a:t>.“ Jeffrex Dastin (Journalist bei Reutters) 11. Oktober 2018</a:t>
            </a:r>
          </a:p>
        </p:txBody>
      </p:sp>
    </p:spTree>
    <p:extLst>
      <p:ext uri="{BB962C8B-B14F-4D97-AF65-F5344CB8AC3E}">
        <p14:creationId xmlns:p14="http://schemas.microsoft.com/office/powerpoint/2010/main" val="35588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6B19EA7-8EE9-C1FF-D5B2-3936E0129070}"/>
              </a:ext>
            </a:extLst>
          </p:cNvPr>
          <p:cNvPicPr>
            <a:picLocks noChangeAspect="1"/>
          </p:cNvPicPr>
          <p:nvPr/>
        </p:nvPicPr>
        <p:blipFill>
          <a:blip r:embed="rId2"/>
          <a:stretch>
            <a:fillRect/>
          </a:stretch>
        </p:blipFill>
        <p:spPr>
          <a:xfrm>
            <a:off x="450976" y="116631"/>
            <a:ext cx="10397552" cy="6504155"/>
          </a:xfrm>
          <a:prstGeom prst="rect">
            <a:avLst/>
          </a:prstGeom>
        </p:spPr>
      </p:pic>
    </p:spTree>
    <p:extLst>
      <p:ext uri="{BB962C8B-B14F-4D97-AF65-F5344CB8AC3E}">
        <p14:creationId xmlns:p14="http://schemas.microsoft.com/office/powerpoint/2010/main" val="295197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FF406B6-340D-EA84-1AEE-F464A82C5605}"/>
              </a:ext>
            </a:extLst>
          </p:cNvPr>
          <p:cNvSpPr>
            <a:spLocks noGrp="1"/>
          </p:cNvSpPr>
          <p:nvPr>
            <p:ph type="body" sz="quarter" idx="12"/>
          </p:nvPr>
        </p:nvSpPr>
        <p:spPr>
          <a:xfrm>
            <a:off x="335360" y="1556792"/>
            <a:ext cx="7248128" cy="4409035"/>
          </a:xfrm>
        </p:spPr>
        <p:txBody>
          <a:bodyPr/>
          <a:lstStyle/>
          <a:p>
            <a:r>
              <a:rPr lang="de-DE" sz="2400" dirty="0"/>
              <a:t>beim Entwickeln, Programmieren – </a:t>
            </a:r>
            <a:br>
              <a:rPr lang="de-DE" sz="2400" dirty="0"/>
            </a:br>
            <a:r>
              <a:rPr lang="de-DE" sz="2400" dirty="0"/>
              <a:t>überwiegend weiße Männer der Mittelschicht</a:t>
            </a:r>
          </a:p>
          <a:p>
            <a:r>
              <a:rPr lang="de-DE" sz="2400" dirty="0"/>
              <a:t>beim Trainieren – </a:t>
            </a:r>
            <a:br>
              <a:rPr lang="de-DE" sz="2400" dirty="0"/>
            </a:br>
            <a:r>
              <a:rPr lang="de-DE" sz="2400" dirty="0"/>
              <a:t>mit „weißen“ digitalisiert existierenden Daten</a:t>
            </a:r>
          </a:p>
          <a:p>
            <a:r>
              <a:rPr lang="de-DE" sz="2400" dirty="0"/>
              <a:t>beim (Aus-)Sortieren und Labeling – </a:t>
            </a:r>
            <a:br>
              <a:rPr lang="de-DE" sz="2400" dirty="0"/>
            </a:br>
            <a:r>
              <a:rPr lang="de-DE" sz="2400" dirty="0"/>
              <a:t>überwiegend „Drecksarbeit“ durch POC</a:t>
            </a:r>
          </a:p>
          <a:p>
            <a:r>
              <a:rPr lang="de-DE" sz="2400" dirty="0"/>
              <a:t>beim Beforschen, Analysieren – </a:t>
            </a:r>
            <a:br>
              <a:rPr lang="de-DE" sz="2400" dirty="0"/>
            </a:br>
            <a:r>
              <a:rPr lang="de-DE" sz="2400" dirty="0"/>
              <a:t>„Mathilda-Effekt“ und „Silencing“</a:t>
            </a:r>
          </a:p>
          <a:p>
            <a:r>
              <a:rPr lang="de-DE" sz="2400" dirty="0"/>
              <a:t>bei den Ergebnissen – </a:t>
            </a:r>
            <a:br>
              <a:rPr lang="de-DE" sz="2400" dirty="0"/>
            </a:br>
            <a:r>
              <a:rPr lang="de-DE" sz="2400" dirty="0"/>
              <a:t>„Computer says NO“ zu Bewerbung/ (Weiter-) Bildung/ Prämie/ Karriere/…</a:t>
            </a:r>
          </a:p>
          <a:p>
            <a:endParaRPr lang="de-AT" sz="2400" dirty="0"/>
          </a:p>
        </p:txBody>
      </p:sp>
      <p:pic>
        <p:nvPicPr>
          <p:cNvPr id="4" name="Grafik 3">
            <a:extLst>
              <a:ext uri="{FF2B5EF4-FFF2-40B4-BE49-F238E27FC236}">
                <a16:creationId xmlns:a16="http://schemas.microsoft.com/office/drawing/2014/main" id="{C51684BA-B917-C38A-B833-7411AFA08CB6}"/>
              </a:ext>
            </a:extLst>
          </p:cNvPr>
          <p:cNvPicPr>
            <a:picLocks noChangeAspect="1"/>
          </p:cNvPicPr>
          <p:nvPr/>
        </p:nvPicPr>
        <p:blipFill>
          <a:blip r:embed="rId2"/>
          <a:stretch>
            <a:fillRect/>
          </a:stretch>
        </p:blipFill>
        <p:spPr>
          <a:xfrm>
            <a:off x="7104112" y="267436"/>
            <a:ext cx="5056248" cy="6576045"/>
          </a:xfrm>
          <a:prstGeom prst="rect">
            <a:avLst/>
          </a:prstGeom>
        </p:spPr>
      </p:pic>
      <p:sp>
        <p:nvSpPr>
          <p:cNvPr id="2" name="Textfeld 1">
            <a:extLst>
              <a:ext uri="{FF2B5EF4-FFF2-40B4-BE49-F238E27FC236}">
                <a16:creationId xmlns:a16="http://schemas.microsoft.com/office/drawing/2014/main" id="{5435D39D-32AC-05E8-CCC5-C5A89DA662D2}"/>
              </a:ext>
            </a:extLst>
          </p:cNvPr>
          <p:cNvSpPr txBox="1"/>
          <p:nvPr/>
        </p:nvSpPr>
        <p:spPr>
          <a:xfrm>
            <a:off x="479376" y="267436"/>
            <a:ext cx="6264696" cy="1077218"/>
          </a:xfrm>
          <a:prstGeom prst="rect">
            <a:avLst/>
          </a:prstGeom>
          <a:solidFill>
            <a:schemeClr val="accent2"/>
          </a:solidFill>
        </p:spPr>
        <p:txBody>
          <a:bodyPr wrap="square" rtlCol="0">
            <a:spAutoFit/>
          </a:bodyPr>
          <a:lstStyle/>
          <a:p>
            <a:r>
              <a:rPr lang="de-DE" sz="3200" dirty="0">
                <a:solidFill>
                  <a:schemeClr val="tx2"/>
                </a:solidFill>
              </a:rPr>
              <a:t>Mehrere Ebenen der Diskriminierung:</a:t>
            </a:r>
            <a:endParaRPr lang="de-AT" sz="3200" dirty="0">
              <a:solidFill>
                <a:schemeClr val="tx2"/>
              </a:solidFill>
            </a:endParaRPr>
          </a:p>
        </p:txBody>
      </p:sp>
    </p:spTree>
    <p:extLst>
      <p:ext uri="{BB962C8B-B14F-4D97-AF65-F5344CB8AC3E}">
        <p14:creationId xmlns:p14="http://schemas.microsoft.com/office/powerpoint/2010/main" val="143757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7A75F-9899-476A-B1AA-86F351879E0A}"/>
              </a:ext>
            </a:extLst>
          </p:cNvPr>
          <p:cNvSpPr>
            <a:spLocks noGrp="1"/>
          </p:cNvSpPr>
          <p:nvPr>
            <p:ph type="title"/>
          </p:nvPr>
        </p:nvSpPr>
        <p:spPr>
          <a:xfrm>
            <a:off x="386086" y="207061"/>
            <a:ext cx="5760640" cy="695102"/>
          </a:xfrm>
        </p:spPr>
        <p:txBody>
          <a:bodyPr/>
          <a:lstStyle/>
          <a:p>
            <a:r>
              <a:rPr lang="de-DE" dirty="0"/>
              <a:t>Maschinelles „Lernen“</a:t>
            </a:r>
          </a:p>
        </p:txBody>
      </p:sp>
      <p:sp>
        <p:nvSpPr>
          <p:cNvPr id="3" name="Textplatzhalter 2">
            <a:extLst>
              <a:ext uri="{FF2B5EF4-FFF2-40B4-BE49-F238E27FC236}">
                <a16:creationId xmlns:a16="http://schemas.microsoft.com/office/drawing/2014/main" id="{5F04999D-BAE0-4177-8C78-500E6BD1FEDB}"/>
              </a:ext>
            </a:extLst>
          </p:cNvPr>
          <p:cNvSpPr>
            <a:spLocks noGrp="1"/>
          </p:cNvSpPr>
          <p:nvPr>
            <p:ph type="body" sz="quarter" idx="12"/>
          </p:nvPr>
        </p:nvSpPr>
        <p:spPr>
          <a:xfrm>
            <a:off x="407368" y="902163"/>
            <a:ext cx="11737304" cy="5748776"/>
          </a:xfrm>
          <a:effectLst>
            <a:softEdge rad="63500"/>
          </a:effectLst>
          <a:scene3d>
            <a:camera prst="orthographicFront"/>
            <a:lightRig rig="threePt" dir="t"/>
          </a:scene3d>
          <a:sp3d extrusionH="127000" contourW="12700" prstMaterial="metal">
            <a:bevelT w="171450" h="165100"/>
            <a:bevelB w="127000" h="133350"/>
            <a:contourClr>
              <a:schemeClr val="tx2">
                <a:lumMod val="65000"/>
              </a:schemeClr>
            </a:contourClr>
          </a:sp3d>
        </p:spPr>
        <p:txBody>
          <a:bodyPr/>
          <a:lstStyle/>
          <a:p>
            <a:pPr marL="457200" indent="-457200">
              <a:buFont typeface="Arial" panose="020B0604020202020204" pitchFamily="34" charset="0"/>
              <a:buChar char="•"/>
            </a:pPr>
            <a:r>
              <a:rPr lang="de-DE" dirty="0"/>
              <a:t>Beruht auf statistischen Wahrscheinlichkeiten </a:t>
            </a:r>
            <a:br>
              <a:rPr lang="de-DE" dirty="0"/>
            </a:br>
            <a:r>
              <a:rPr lang="de-DE" dirty="0">
                <a:sym typeface="Wingdings" panose="05000000000000000000" pitchFamily="2" charset="2"/>
              </a:rPr>
              <a:t> Bias durch bestehendes Datenmaterial (Trainingsdaten)</a:t>
            </a:r>
          </a:p>
          <a:p>
            <a:endParaRPr lang="de-DE" dirty="0">
              <a:sym typeface="Wingdings" panose="05000000000000000000" pitchFamily="2" charset="2"/>
            </a:endParaRPr>
          </a:p>
          <a:p>
            <a:pPr marL="457200" indent="-457200">
              <a:buFont typeface="Arial" panose="020B0604020202020204" pitchFamily="34" charset="0"/>
              <a:buChar char="•"/>
            </a:pPr>
            <a:r>
              <a:rPr lang="de-DE" dirty="0"/>
              <a:t>Algorithmus basiert auf vorhandenen Informationen</a:t>
            </a:r>
            <a:br>
              <a:rPr lang="de-DE" sz="2200" dirty="0">
                <a:latin typeface="+mn-lt"/>
                <a:ea typeface="+mn-ea"/>
              </a:rPr>
            </a:br>
            <a:r>
              <a:rPr lang="de-DE" sz="2800" dirty="0">
                <a:latin typeface="+mn-lt"/>
                <a:ea typeface="+mn-ea"/>
                <a:sym typeface="Wingdings" panose="05000000000000000000" pitchFamily="2" charset="2"/>
              </a:rPr>
              <a:t> </a:t>
            </a:r>
            <a:r>
              <a:rPr lang="de-DE" dirty="0"/>
              <a:t>GIGO (Garbage In – Garbage out)</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Verarbeitet riesige Mengen von Daten („Big Data“ aus der „Server Farm“)</a:t>
            </a:r>
            <a:br>
              <a:rPr lang="de-DE" dirty="0"/>
            </a:br>
            <a:r>
              <a:rPr lang="de-DE" sz="2600" dirty="0">
                <a:latin typeface="+mj-lt"/>
                <a:ea typeface="Verdana" panose="020B0604030504040204" pitchFamily="34" charset="0"/>
                <a:sym typeface="Wingdings" panose="05000000000000000000" pitchFamily="2" charset="2"/>
              </a:rPr>
              <a:t> Ressourcenaufwand</a:t>
            </a:r>
            <a:r>
              <a:rPr lang="de-DE" dirty="0">
                <a:sym typeface="Wingdings" panose="05000000000000000000" pitchFamily="2" charset="2"/>
              </a:rPr>
              <a:t> </a:t>
            </a:r>
            <a:r>
              <a:rPr lang="de-DE" sz="4400" dirty="0">
                <a:sym typeface="Wingdings" panose="05000000000000000000" pitchFamily="2" charset="2"/>
              </a:rPr>
              <a:t>&gt; &lt; </a:t>
            </a:r>
            <a:r>
              <a:rPr lang="de-DE" sz="2600" dirty="0">
                <a:latin typeface="+mj-lt"/>
                <a:ea typeface="Verdana" panose="020B0604030504040204" pitchFamily="34" charset="0"/>
                <a:sym typeface="Wingdings" panose="05000000000000000000" pitchFamily="2" charset="2"/>
              </a:rPr>
              <a:t>Ressourcensparsamkeit/-schonung</a:t>
            </a:r>
          </a:p>
          <a:p>
            <a:pPr marL="457200" indent="-457200">
              <a:buFont typeface="Arial" panose="020B0604020202020204" pitchFamily="34" charset="0"/>
              <a:buChar char="•"/>
            </a:pPr>
            <a:endParaRPr lang="de-DE" sz="2600" dirty="0">
              <a:latin typeface="+mj-lt"/>
              <a:ea typeface="Verdana" panose="020B0604030504040204" pitchFamily="34" charset="0"/>
            </a:endParaRPr>
          </a:p>
          <a:p>
            <a:pPr marL="457200" indent="-457200">
              <a:buFont typeface="Arial" panose="020B0604020202020204" pitchFamily="34" charset="0"/>
              <a:buChar char="•"/>
            </a:pPr>
            <a:endParaRPr lang="de-DE" dirty="0"/>
          </a:p>
          <a:p>
            <a:endParaRPr lang="de-DE" dirty="0"/>
          </a:p>
          <a:p>
            <a:endParaRPr lang="de-DE" sz="2600" dirty="0">
              <a:latin typeface="+mj-lt"/>
              <a:ea typeface="Verdana" panose="020B0604030504040204" pitchFamily="34" charset="0"/>
            </a:endParaRPr>
          </a:p>
        </p:txBody>
      </p:sp>
      <p:sp>
        <p:nvSpPr>
          <p:cNvPr id="6" name="Rechteck 5">
            <a:extLst>
              <a:ext uri="{FF2B5EF4-FFF2-40B4-BE49-F238E27FC236}">
                <a16:creationId xmlns:a16="http://schemas.microsoft.com/office/drawing/2014/main" id="{7E2CBE4E-8C12-8343-2229-E2384CECEA6F}"/>
              </a:ext>
            </a:extLst>
          </p:cNvPr>
          <p:cNvSpPr/>
          <p:nvPr/>
        </p:nvSpPr>
        <p:spPr>
          <a:xfrm>
            <a:off x="1991544" y="5187515"/>
            <a:ext cx="7632848" cy="1440160"/>
          </a:xfrm>
          <a:prstGeom prst="rect">
            <a:avLst/>
          </a:prstGeom>
          <a:gradFill>
            <a:gsLst>
              <a:gs pos="35000">
                <a:schemeClr val="accent1">
                  <a:tint val="37000"/>
                  <a:satMod val="300000"/>
                  <a:lumMod val="91000"/>
                </a:schemeClr>
              </a:gs>
              <a:gs pos="100000">
                <a:schemeClr val="accent1">
                  <a:tint val="15000"/>
                  <a:satMod val="350000"/>
                </a:schemeClr>
              </a:gs>
            </a:gsLst>
            <a:path path="circle">
              <a:fillToRect l="100000" t="100000"/>
            </a:path>
          </a:gradFill>
          <a:ln w="101600" cap="rnd">
            <a:solidFill>
              <a:schemeClr val="tx2">
                <a:lumMod val="50000"/>
              </a:schemeClr>
            </a:solidFill>
          </a:ln>
          <a:effectLst>
            <a:outerShdw blurRad="40000" dist="20000" dir="5400000" rotWithShape="0">
              <a:srgbClr val="000000">
                <a:alpha val="38000"/>
              </a:srgbClr>
            </a:outerShdw>
            <a:softEdge rad="152400"/>
          </a:effectLst>
          <a:scene3d>
            <a:camera prst="orthographicFront"/>
            <a:lightRig rig="threePt" dir="t"/>
          </a:scene3d>
          <a:sp3d extrusionH="25400" contourW="25400">
            <a:bevelT w="101600" h="101600"/>
            <a:bevelB w="107950" h="107950"/>
            <a:extrusionClr>
              <a:schemeClr val="accent2">
                <a:lumMod val="75000"/>
              </a:schemeClr>
            </a:extrusionClr>
            <a:contourClr>
              <a:schemeClr val="accent2">
                <a:lumMod val="75000"/>
              </a:schemeClr>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800" dirty="0">
                <a:solidFill>
                  <a:schemeClr val="accent1"/>
                </a:solidFill>
                <a:latin typeface="Biome Light" panose="020B0502040204020203" pitchFamily="34" charset="0"/>
                <a:cs typeface="Biome Light" panose="020B0502040204020203" pitchFamily="34" charset="0"/>
              </a:rPr>
              <a:t>je „smarter“ die Software </a:t>
            </a:r>
          </a:p>
          <a:p>
            <a:pPr algn="ctr"/>
            <a:r>
              <a:rPr lang="de-DE" sz="2800" dirty="0">
                <a:solidFill>
                  <a:schemeClr val="accent1"/>
                </a:solidFill>
                <a:latin typeface="Biome Light" panose="020B0502040204020203" pitchFamily="34" charset="0"/>
                <a:cs typeface="Biome Light" panose="020B0502040204020203" pitchFamily="34" charset="0"/>
              </a:rPr>
              <a:t>desto höher der Ressourcenverbrauch</a:t>
            </a:r>
            <a:endParaRPr lang="de-AT" dirty="0"/>
          </a:p>
        </p:txBody>
      </p:sp>
    </p:spTree>
    <p:extLst>
      <p:ext uri="{BB962C8B-B14F-4D97-AF65-F5344CB8AC3E}">
        <p14:creationId xmlns:p14="http://schemas.microsoft.com/office/powerpoint/2010/main" val="35263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D4EFE-4576-9136-3CCD-231E115BF92E}"/>
              </a:ext>
            </a:extLst>
          </p:cNvPr>
          <p:cNvSpPr>
            <a:spLocks noGrp="1"/>
          </p:cNvSpPr>
          <p:nvPr>
            <p:ph type="title"/>
          </p:nvPr>
        </p:nvSpPr>
        <p:spPr>
          <a:xfrm>
            <a:off x="695400" y="263657"/>
            <a:ext cx="6552727" cy="523468"/>
          </a:xfrm>
        </p:spPr>
        <p:txBody>
          <a:bodyPr>
            <a:normAutofit fontScale="90000"/>
          </a:bodyPr>
          <a:lstStyle/>
          <a:p>
            <a:r>
              <a:rPr lang="de-DE" dirty="0"/>
              <a:t>Wie „sauber“ ist die „Cloud“?</a:t>
            </a:r>
            <a:endParaRPr lang="de-AT" dirty="0"/>
          </a:p>
        </p:txBody>
      </p:sp>
      <p:pic>
        <p:nvPicPr>
          <p:cNvPr id="6" name="Grafik 5">
            <a:extLst>
              <a:ext uri="{FF2B5EF4-FFF2-40B4-BE49-F238E27FC236}">
                <a16:creationId xmlns:a16="http://schemas.microsoft.com/office/drawing/2014/main" id="{81E601DB-3562-26F8-F2F8-974E74B7B386}"/>
              </a:ext>
            </a:extLst>
          </p:cNvPr>
          <p:cNvPicPr>
            <a:picLocks noChangeAspect="1"/>
          </p:cNvPicPr>
          <p:nvPr/>
        </p:nvPicPr>
        <p:blipFill>
          <a:blip r:embed="rId2"/>
          <a:stretch>
            <a:fillRect/>
          </a:stretch>
        </p:blipFill>
        <p:spPr>
          <a:xfrm>
            <a:off x="229487" y="787125"/>
            <a:ext cx="8478433" cy="6039693"/>
          </a:xfrm>
          <a:prstGeom prst="rect">
            <a:avLst/>
          </a:prstGeom>
        </p:spPr>
      </p:pic>
      <p:pic>
        <p:nvPicPr>
          <p:cNvPr id="8" name="Grafik 7">
            <a:extLst>
              <a:ext uri="{FF2B5EF4-FFF2-40B4-BE49-F238E27FC236}">
                <a16:creationId xmlns:a16="http://schemas.microsoft.com/office/drawing/2014/main" id="{1E990B08-9B81-225F-8D68-F4D8C678BCFE}"/>
              </a:ext>
            </a:extLst>
          </p:cNvPr>
          <p:cNvPicPr>
            <a:picLocks noChangeAspect="1"/>
          </p:cNvPicPr>
          <p:nvPr/>
        </p:nvPicPr>
        <p:blipFill>
          <a:blip r:embed="rId3"/>
          <a:stretch>
            <a:fillRect/>
          </a:stretch>
        </p:blipFill>
        <p:spPr>
          <a:xfrm rot="5400000">
            <a:off x="7598632" y="1838520"/>
            <a:ext cx="5332701" cy="2182976"/>
          </a:xfrm>
          <a:prstGeom prst="rect">
            <a:avLst/>
          </a:prstGeom>
        </p:spPr>
      </p:pic>
      <p:sp>
        <p:nvSpPr>
          <p:cNvPr id="9" name="Textfeld 8">
            <a:extLst>
              <a:ext uri="{FF2B5EF4-FFF2-40B4-BE49-F238E27FC236}">
                <a16:creationId xmlns:a16="http://schemas.microsoft.com/office/drawing/2014/main" id="{BC2D3C7C-898F-0F9E-2AF7-3BE1844542DE}"/>
              </a:ext>
            </a:extLst>
          </p:cNvPr>
          <p:cNvSpPr txBox="1"/>
          <p:nvPr/>
        </p:nvSpPr>
        <p:spPr>
          <a:xfrm rot="5400000">
            <a:off x="10028687" y="4387747"/>
            <a:ext cx="1300914" cy="369332"/>
          </a:xfrm>
          <a:prstGeom prst="rect">
            <a:avLst/>
          </a:prstGeom>
          <a:noFill/>
        </p:spPr>
        <p:txBody>
          <a:bodyPr wrap="square" rtlCol="0">
            <a:spAutoFit/>
          </a:bodyPr>
          <a:lstStyle/>
          <a:p>
            <a:r>
              <a:rPr lang="de-DE" dirty="0">
                <a:solidFill>
                  <a:schemeClr val="accent1"/>
                </a:solidFill>
              </a:rPr>
              <a:t>24.8.2021</a:t>
            </a:r>
            <a:endParaRPr lang="de-AT" dirty="0">
              <a:solidFill>
                <a:schemeClr val="accent1"/>
              </a:solidFill>
            </a:endParaRPr>
          </a:p>
        </p:txBody>
      </p:sp>
    </p:spTree>
    <p:extLst>
      <p:ext uri="{BB962C8B-B14F-4D97-AF65-F5344CB8AC3E}">
        <p14:creationId xmlns:p14="http://schemas.microsoft.com/office/powerpoint/2010/main" val="380377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13668-2E03-452F-BDD5-A629A60FC926}"/>
              </a:ext>
            </a:extLst>
          </p:cNvPr>
          <p:cNvSpPr>
            <a:spLocks noGrp="1"/>
          </p:cNvSpPr>
          <p:nvPr>
            <p:ph type="title"/>
          </p:nvPr>
        </p:nvSpPr>
        <p:spPr>
          <a:xfrm>
            <a:off x="239687" y="692696"/>
            <a:ext cx="11784632" cy="555270"/>
          </a:xfrm>
        </p:spPr>
        <p:txBody>
          <a:bodyPr>
            <a:normAutofit fontScale="90000"/>
          </a:bodyPr>
          <a:lstStyle/>
          <a:p>
            <a:r>
              <a:rPr lang="de-DE" sz="4000" dirty="0"/>
              <a:t>Inhalte der KI-Verordnung/ AI-ACT </a:t>
            </a:r>
            <a:r>
              <a:rPr lang="de-DE" sz="2000" dirty="0"/>
              <a:t>(dzt. in Verhandlung)</a:t>
            </a:r>
          </a:p>
        </p:txBody>
      </p:sp>
      <p:sp>
        <p:nvSpPr>
          <p:cNvPr id="3" name="Textplatzhalter 2">
            <a:extLst>
              <a:ext uri="{FF2B5EF4-FFF2-40B4-BE49-F238E27FC236}">
                <a16:creationId xmlns:a16="http://schemas.microsoft.com/office/drawing/2014/main" id="{06B33A98-318C-437F-B559-8DC29CF9FB29}"/>
              </a:ext>
            </a:extLst>
          </p:cNvPr>
          <p:cNvSpPr>
            <a:spLocks noGrp="1"/>
          </p:cNvSpPr>
          <p:nvPr>
            <p:ph type="body" sz="quarter" idx="12"/>
          </p:nvPr>
        </p:nvSpPr>
        <p:spPr>
          <a:xfrm>
            <a:off x="407367" y="1700808"/>
            <a:ext cx="11449271" cy="4824536"/>
          </a:xfrm>
        </p:spPr>
        <p:txBody>
          <a:bodyPr/>
          <a:lstStyle/>
          <a:p>
            <a:pPr marL="457200" indent="-457200">
              <a:buFont typeface="Arial" panose="020B0604020202020204" pitchFamily="34" charset="0"/>
              <a:buChar char="•"/>
            </a:pPr>
            <a:r>
              <a:rPr lang="de-DE" dirty="0"/>
              <a:t>Sachlicher Anwendungsbereich breit gefasst</a:t>
            </a:r>
          </a:p>
          <a:p>
            <a:pPr marL="1257300" lvl="1" indent="-457200">
              <a:buFont typeface="Arial" panose="020B0604020202020204" pitchFamily="34" charset="0"/>
              <a:buChar char="•"/>
            </a:pPr>
            <a:r>
              <a:rPr lang="de-DE" sz="2000" dirty="0">
                <a:latin typeface="+mj-lt"/>
              </a:rPr>
              <a:t>Ansätze des maschinellen Lernens</a:t>
            </a:r>
          </a:p>
          <a:p>
            <a:pPr marL="1257300" lvl="1" indent="-457200">
              <a:buFont typeface="Arial" panose="020B0604020202020204" pitchFamily="34" charset="0"/>
              <a:buChar char="•"/>
            </a:pPr>
            <a:r>
              <a:rPr lang="de-DE" sz="2000" dirty="0">
                <a:latin typeface="+mj-lt"/>
              </a:rPr>
              <a:t>Logik- und wissensbasierte Ansätze</a:t>
            </a:r>
          </a:p>
          <a:p>
            <a:pPr marL="1257300" lvl="1" indent="-457200">
              <a:buFont typeface="Arial" panose="020B0604020202020204" pitchFamily="34" charset="0"/>
              <a:buChar char="•"/>
            </a:pPr>
            <a:r>
              <a:rPr lang="de-DE" sz="2000" dirty="0">
                <a:latin typeface="+mj-lt"/>
              </a:rPr>
              <a:t>Statistische Ansätze</a:t>
            </a:r>
          </a:p>
          <a:p>
            <a:pPr marL="457200" indent="-457200">
              <a:buFont typeface="Arial" panose="020B0604020202020204" pitchFamily="34" charset="0"/>
              <a:buChar char="•"/>
            </a:pPr>
            <a:r>
              <a:rPr lang="de-DE" dirty="0"/>
              <a:t>Risikobasierter Ansatz</a:t>
            </a:r>
          </a:p>
          <a:p>
            <a:pPr marL="1257300" lvl="1" indent="-457200">
              <a:buFont typeface="Arial" panose="020B0604020202020204" pitchFamily="34" charset="0"/>
              <a:buChar char="•"/>
            </a:pPr>
            <a:r>
              <a:rPr lang="de-DE" sz="2000" dirty="0">
                <a:latin typeface="+mj-lt"/>
              </a:rPr>
              <a:t>inakzeptable Risiken (z.B. Verhaltensbeeinflussung; Social Scoring; Biometrie)</a:t>
            </a:r>
          </a:p>
          <a:p>
            <a:pPr marL="1257300" lvl="1" indent="-457200">
              <a:buFont typeface="Arial" panose="020B0604020202020204" pitchFamily="34" charset="0"/>
              <a:buChar char="•"/>
            </a:pPr>
            <a:r>
              <a:rPr lang="de-DE" sz="2000" dirty="0">
                <a:latin typeface="+mj-lt"/>
              </a:rPr>
              <a:t>hohe Risiken (z.B. Bereich kritischer Infrastruktur, Bewertung von Arbeitsleistung);</a:t>
            </a:r>
          </a:p>
          <a:p>
            <a:pPr marL="1257300" lvl="1" indent="-457200">
              <a:buFont typeface="Arial" panose="020B0604020202020204" pitchFamily="34" charset="0"/>
              <a:buChar char="•"/>
            </a:pPr>
            <a:r>
              <a:rPr lang="de-DE" sz="2000" dirty="0">
                <a:latin typeface="+mj-lt"/>
              </a:rPr>
              <a:t>geringe Risiken (z.B. Chatbot, Deep Fakes);</a:t>
            </a:r>
          </a:p>
          <a:p>
            <a:pPr marL="1257300" lvl="1" indent="-457200">
              <a:buFont typeface="Arial" panose="020B0604020202020204" pitchFamily="34" charset="0"/>
              <a:buChar char="•"/>
            </a:pPr>
            <a:r>
              <a:rPr lang="de-DE" sz="2000" dirty="0">
                <a:latin typeface="+mj-lt"/>
              </a:rPr>
              <a:t>minimale Risiken (z.B. KI-gestützte Videospiele, SPAM-Filter);</a:t>
            </a:r>
          </a:p>
          <a:p>
            <a:pPr marL="457200" indent="-457200">
              <a:buFont typeface="Arial" panose="020B0604020202020204" pitchFamily="34" charset="0"/>
              <a:buChar char="•"/>
            </a:pPr>
            <a:r>
              <a:rPr lang="de-DE" dirty="0"/>
              <a:t>Datenschutzgrundverordnung bleibt unberührt</a:t>
            </a:r>
          </a:p>
          <a:p>
            <a:pPr marL="457200" indent="-457200">
              <a:buFont typeface="Arial" panose="020B0604020202020204" pitchFamily="34" charset="0"/>
              <a:buChar char="•"/>
            </a:pPr>
            <a:endParaRPr lang="de-DE" dirty="0"/>
          </a:p>
          <a:p>
            <a:pPr marL="1257300" lvl="1" indent="-457200">
              <a:buFont typeface="Arial" panose="020B0604020202020204" pitchFamily="34" charset="0"/>
              <a:buChar char="•"/>
            </a:pPr>
            <a:endParaRPr lang="de-DE" dirty="0"/>
          </a:p>
          <a:p>
            <a:pPr lvl="1" indent="0">
              <a:buNone/>
            </a:pPr>
            <a:r>
              <a:rPr lang="de-DE" dirty="0"/>
              <a:t>	</a:t>
            </a:r>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48907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A3E60-FB61-02A3-8DBC-3EF0FCBCF20F}"/>
              </a:ext>
            </a:extLst>
          </p:cNvPr>
          <p:cNvSpPr>
            <a:spLocks noGrp="1"/>
          </p:cNvSpPr>
          <p:nvPr>
            <p:ph type="title"/>
          </p:nvPr>
        </p:nvSpPr>
        <p:spPr>
          <a:xfrm>
            <a:off x="839416" y="527886"/>
            <a:ext cx="7416824" cy="648072"/>
          </a:xfrm>
        </p:spPr>
        <p:txBody>
          <a:bodyPr>
            <a:normAutofit/>
          </a:bodyPr>
          <a:lstStyle/>
          <a:p>
            <a:r>
              <a:rPr lang="de-DE" dirty="0"/>
              <a:t>Im AI-Act steht: </a:t>
            </a:r>
            <a:r>
              <a:rPr lang="de-DE" b="0" dirty="0">
                <a:latin typeface="CIDFont+F2"/>
              </a:rPr>
              <a:t>„</a:t>
            </a:r>
            <a:r>
              <a:rPr lang="de-DE" dirty="0"/>
              <a:t>Hochrisiko</a:t>
            </a:r>
            <a:r>
              <a:rPr lang="de-DE" b="0" dirty="0">
                <a:latin typeface="CIDFont+F2"/>
              </a:rPr>
              <a:t>“ </a:t>
            </a:r>
            <a:r>
              <a:rPr lang="de-DE" dirty="0">
                <a:latin typeface="CIDFont+F2"/>
              </a:rPr>
              <a:t>ist</a:t>
            </a:r>
            <a:endParaRPr lang="de-AT" dirty="0"/>
          </a:p>
        </p:txBody>
      </p:sp>
      <p:sp>
        <p:nvSpPr>
          <p:cNvPr id="3" name="Textplatzhalter 2">
            <a:extLst>
              <a:ext uri="{FF2B5EF4-FFF2-40B4-BE49-F238E27FC236}">
                <a16:creationId xmlns:a16="http://schemas.microsoft.com/office/drawing/2014/main" id="{1635DE0B-F385-65BD-0029-88C88E358448}"/>
              </a:ext>
            </a:extLst>
          </p:cNvPr>
          <p:cNvSpPr>
            <a:spLocks noGrp="1"/>
          </p:cNvSpPr>
          <p:nvPr>
            <p:ph type="body" sz="quarter" idx="12"/>
          </p:nvPr>
        </p:nvSpPr>
        <p:spPr>
          <a:xfrm>
            <a:off x="839416" y="1556792"/>
            <a:ext cx="8784975" cy="3981234"/>
          </a:xfrm>
        </p:spPr>
        <p:txBody>
          <a:bodyPr/>
          <a:lstStyle/>
          <a:p>
            <a:pPr algn="l"/>
            <a:r>
              <a:rPr lang="de-AT" sz="2800" b="0" i="0" u="none" strike="noStrike" baseline="0" dirty="0"/>
              <a:t>Kritische Infrastrukturen (Verkehr)</a:t>
            </a:r>
          </a:p>
          <a:p>
            <a:pPr algn="l"/>
            <a:r>
              <a:rPr lang="de-AT" sz="2800" b="1" i="0" u="none" strike="noStrike" baseline="0" dirty="0"/>
              <a:t>Bildungs- oder Berufsausbildung</a:t>
            </a:r>
          </a:p>
          <a:p>
            <a:pPr algn="l"/>
            <a:r>
              <a:rPr lang="de-AT" sz="2800" b="0" i="0" u="none" strike="noStrike" baseline="0" dirty="0"/>
              <a:t>Strafverfolgung</a:t>
            </a:r>
            <a:endParaRPr lang="de-AT" sz="2800" dirty="0"/>
          </a:p>
          <a:p>
            <a:pPr algn="l"/>
            <a:r>
              <a:rPr lang="de-AT" sz="2800" b="0" i="0" u="none" strike="noStrike" baseline="0" dirty="0">
                <a:cs typeface="Arial" panose="020B0604020202020204" pitchFamily="34" charset="0"/>
              </a:rPr>
              <a:t>Rechtspflege</a:t>
            </a:r>
            <a:r>
              <a:rPr lang="de-AT" sz="2800" b="0" i="0" u="none" strike="noStrike" baseline="0" dirty="0"/>
              <a:t> und demokratische Prozesse</a:t>
            </a:r>
          </a:p>
          <a:p>
            <a:pPr algn="l"/>
            <a:r>
              <a:rPr lang="de-AT" sz="2800" b="0" i="0" u="none" strike="noStrike" baseline="0" dirty="0"/>
              <a:t>Migrations-, Asyl- und Grenzkontrollmanagement</a:t>
            </a:r>
          </a:p>
          <a:p>
            <a:pPr algn="l"/>
            <a:r>
              <a:rPr lang="de-AT" sz="2800" b="0" i="0" u="none" strike="noStrike" baseline="0" dirty="0"/>
              <a:t>Sicherheitskomponenten von Produkten</a:t>
            </a:r>
          </a:p>
          <a:p>
            <a:pPr algn="l"/>
            <a:r>
              <a:rPr lang="de-AT" sz="2800" b="1" i="0" u="none" strike="noStrike" baseline="0" dirty="0"/>
              <a:t>Beschäftigung, Management von Arbeitnehmern</a:t>
            </a:r>
          </a:p>
          <a:p>
            <a:pPr algn="l"/>
            <a:r>
              <a:rPr lang="de-DE" sz="2800" b="0" i="0" u="none" strike="noStrike" baseline="0" dirty="0"/>
              <a:t>Wesentliche private und öffentliche Dienstleistungen</a:t>
            </a:r>
            <a:endParaRPr lang="de-AT" sz="2800" dirty="0"/>
          </a:p>
        </p:txBody>
      </p:sp>
    </p:spTree>
    <p:extLst>
      <p:ext uri="{BB962C8B-B14F-4D97-AF65-F5344CB8AC3E}">
        <p14:creationId xmlns:p14="http://schemas.microsoft.com/office/powerpoint/2010/main" val="302896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7A8E6-90E9-43F3-AB3C-F2D089BA2071}"/>
              </a:ext>
            </a:extLst>
          </p:cNvPr>
          <p:cNvSpPr>
            <a:spLocks noGrp="1"/>
          </p:cNvSpPr>
          <p:nvPr>
            <p:ph type="title"/>
          </p:nvPr>
        </p:nvSpPr>
        <p:spPr>
          <a:xfrm>
            <a:off x="695400" y="836712"/>
            <a:ext cx="9937104" cy="576064"/>
          </a:xfrm>
        </p:spPr>
        <p:txBody>
          <a:bodyPr>
            <a:normAutofit/>
          </a:bodyPr>
          <a:lstStyle/>
          <a:p>
            <a:r>
              <a:rPr lang="de-DE" dirty="0"/>
              <a:t> Gefahren vermeidende Ansätze im AI-Act</a:t>
            </a:r>
          </a:p>
        </p:txBody>
      </p:sp>
      <p:sp>
        <p:nvSpPr>
          <p:cNvPr id="3" name="Textplatzhalter 2">
            <a:extLst>
              <a:ext uri="{FF2B5EF4-FFF2-40B4-BE49-F238E27FC236}">
                <a16:creationId xmlns:a16="http://schemas.microsoft.com/office/drawing/2014/main" id="{16599854-7469-4D1D-96EE-686F01C0C215}"/>
              </a:ext>
            </a:extLst>
          </p:cNvPr>
          <p:cNvSpPr>
            <a:spLocks noGrp="1"/>
          </p:cNvSpPr>
          <p:nvPr>
            <p:ph type="body" sz="quarter" idx="12"/>
          </p:nvPr>
        </p:nvSpPr>
        <p:spPr>
          <a:xfrm>
            <a:off x="695400" y="1844824"/>
            <a:ext cx="11377264" cy="4459137"/>
          </a:xfrm>
        </p:spPr>
        <p:txBody>
          <a:bodyPr/>
          <a:lstStyle/>
          <a:p>
            <a:pPr marL="457200" indent="-457200">
              <a:buFont typeface="Arial" panose="020B0604020202020204" pitchFamily="34" charset="0"/>
              <a:buChar char="•"/>
            </a:pPr>
            <a:r>
              <a:rPr lang="de-DE" dirty="0"/>
              <a:t>Überwachung von Zuverlässigkeit, Leistung und Sicherheit über gesamte Lebensdauer – Analyse &amp; Dokumentation nach Markteinführung </a:t>
            </a:r>
          </a:p>
          <a:p>
            <a:pPr marL="457200" indent="-457200">
              <a:buFont typeface="Arial" panose="020B0604020202020204" pitchFamily="34" charset="0"/>
              <a:buChar char="•"/>
            </a:pPr>
            <a:r>
              <a:rPr lang="de-DE" b="1" dirty="0"/>
              <a:t>Meldesysteme</a:t>
            </a:r>
            <a:r>
              <a:rPr lang="de-DE" dirty="0"/>
              <a:t> für schwerwiegende Vorfälle und Funktionsstörungen, die zur Verletzung der Grundrechte führen</a:t>
            </a:r>
          </a:p>
          <a:p>
            <a:pPr marL="457200" indent="-457200">
              <a:buFont typeface="Arial" panose="020B0604020202020204" pitchFamily="34" charset="0"/>
              <a:buChar char="•"/>
            </a:pPr>
            <a:r>
              <a:rPr lang="de-DE" dirty="0"/>
              <a:t>Neue Konformitätsbewertung bei Änderungen der Systeme</a:t>
            </a:r>
          </a:p>
          <a:p>
            <a:pPr marL="457200" indent="-457200">
              <a:buFont typeface="Arial" panose="020B0604020202020204" pitchFamily="34" charset="0"/>
              <a:buChar char="•"/>
            </a:pPr>
            <a:r>
              <a:rPr lang="de-DE" dirty="0"/>
              <a:t>Durchsetzung und </a:t>
            </a:r>
            <a:r>
              <a:rPr lang="de-DE" b="1" dirty="0"/>
              <a:t>Aufsicht</a:t>
            </a:r>
            <a:r>
              <a:rPr lang="de-DE" dirty="0"/>
              <a:t> durch nationale Marktüberwachungsbehörden sowie den Europäischen Ausschuss für künstliche Intelligenz</a:t>
            </a:r>
          </a:p>
          <a:p>
            <a:pPr marL="457200" indent="-457200">
              <a:buFont typeface="Arial" panose="020B0604020202020204" pitchFamily="34" charset="0"/>
              <a:buChar char="•"/>
            </a:pPr>
            <a:r>
              <a:rPr lang="de-DE" b="1" dirty="0"/>
              <a:t>Geldbußen</a:t>
            </a:r>
            <a:r>
              <a:rPr lang="de-DE" dirty="0"/>
              <a:t> bis zu 30 Millionen Euro bzw. 6 % des weltweiten Unternehmensumsatzes</a:t>
            </a:r>
          </a:p>
          <a:p>
            <a:pPr marL="457200" indent="-457200">
              <a:buFont typeface="Arial" panose="020B0604020202020204" pitchFamily="34" charset="0"/>
              <a:buChar char="•"/>
            </a:pPr>
            <a:endParaRPr lang="de-DE" sz="2400" dirty="0"/>
          </a:p>
        </p:txBody>
      </p:sp>
    </p:spTree>
    <p:extLst>
      <p:ext uri="{BB962C8B-B14F-4D97-AF65-F5344CB8AC3E}">
        <p14:creationId xmlns:p14="http://schemas.microsoft.com/office/powerpoint/2010/main" val="31158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17AD0-1DF1-4620-97EA-865FEAAAB360}"/>
              </a:ext>
            </a:extLst>
          </p:cNvPr>
          <p:cNvSpPr>
            <a:spLocks noGrp="1"/>
          </p:cNvSpPr>
          <p:nvPr>
            <p:ph type="title"/>
          </p:nvPr>
        </p:nvSpPr>
        <p:spPr>
          <a:xfrm>
            <a:off x="443422" y="278826"/>
            <a:ext cx="9361040" cy="648072"/>
          </a:xfrm>
        </p:spPr>
        <p:txBody>
          <a:bodyPr>
            <a:noAutofit/>
          </a:bodyPr>
          <a:lstStyle/>
          <a:p>
            <a:r>
              <a:rPr lang="de-DE" sz="2800" dirty="0"/>
              <a:t>Gewerkschaftliche Forderungen zum AI-ACT</a:t>
            </a:r>
          </a:p>
        </p:txBody>
      </p:sp>
      <p:sp>
        <p:nvSpPr>
          <p:cNvPr id="3" name="Textplatzhalter 2">
            <a:extLst>
              <a:ext uri="{FF2B5EF4-FFF2-40B4-BE49-F238E27FC236}">
                <a16:creationId xmlns:a16="http://schemas.microsoft.com/office/drawing/2014/main" id="{B1472D20-C565-4C2B-9071-391D4E963A8F}"/>
              </a:ext>
            </a:extLst>
          </p:cNvPr>
          <p:cNvSpPr>
            <a:spLocks noGrp="1"/>
          </p:cNvSpPr>
          <p:nvPr>
            <p:ph type="body" sz="quarter" idx="12"/>
          </p:nvPr>
        </p:nvSpPr>
        <p:spPr>
          <a:xfrm>
            <a:off x="443372" y="918092"/>
            <a:ext cx="11413268" cy="5544616"/>
          </a:xfrm>
        </p:spPr>
        <p:txBody>
          <a:bodyPr/>
          <a:lstStyle/>
          <a:p>
            <a:pPr marL="457200" indent="-457200">
              <a:buFont typeface="Arial" panose="020B0604020202020204" pitchFamily="34" charset="0"/>
              <a:buChar char="•"/>
            </a:pPr>
            <a:r>
              <a:rPr lang="de-DE" dirty="0"/>
              <a:t>Regulierung nicht ausschließlich für Hochrisiko Anwendungen</a:t>
            </a:r>
          </a:p>
          <a:p>
            <a:pPr marL="457200" indent="-457200">
              <a:buFont typeface="Arial" panose="020B0604020202020204" pitchFamily="34" charset="0"/>
              <a:buChar char="•"/>
            </a:pPr>
            <a:r>
              <a:rPr lang="de-DE" dirty="0"/>
              <a:t>Eindeutigere Informations-/Kennzeichnungspflichten</a:t>
            </a:r>
          </a:p>
          <a:p>
            <a:pPr marL="457200" indent="-457200">
              <a:buFont typeface="Arial" panose="020B0604020202020204" pitchFamily="34" charset="0"/>
              <a:buChar char="•"/>
            </a:pPr>
            <a:r>
              <a:rPr lang="de-DE" dirty="0"/>
              <a:t>Gefährdungsbeurteilung explizit im Zusammenhang mit psychischer Gesundheit verankern</a:t>
            </a:r>
          </a:p>
          <a:p>
            <a:pPr marL="457200" indent="-457200">
              <a:buFont typeface="Arial" panose="020B0604020202020204" pitchFamily="34" charset="0"/>
              <a:buChar char="•"/>
            </a:pPr>
            <a:r>
              <a:rPr lang="de-DE" dirty="0"/>
              <a:t>Eindeutigere Klärung von Versicherungs- und Haftungsfragen</a:t>
            </a:r>
          </a:p>
          <a:p>
            <a:pPr marL="457200" indent="-457200">
              <a:buFont typeface="Arial" panose="020B0604020202020204" pitchFamily="34" charset="0"/>
              <a:buChar char="•"/>
            </a:pPr>
            <a:r>
              <a:rPr lang="de-DE" dirty="0"/>
              <a:t>Klare Zuordnung von Verantwortlichkeit</a:t>
            </a:r>
          </a:p>
          <a:p>
            <a:pPr marL="457200" indent="-457200">
              <a:buFont typeface="Arial" panose="020B0604020202020204" pitchFamily="34" charset="0"/>
              <a:buChar char="•"/>
            </a:pPr>
            <a:r>
              <a:rPr lang="de-DE" dirty="0"/>
              <a:t>Keine Selbstzertifizierung sondern unabhängige Prüfung seitens einer gut ausgestatteten Beschwerde- und Prüfstelle</a:t>
            </a:r>
          </a:p>
          <a:p>
            <a:pPr marL="457200" indent="-457200">
              <a:buFont typeface="Arial" panose="020B0604020202020204" pitchFamily="34" charset="0"/>
              <a:buChar char="•"/>
            </a:pPr>
            <a:r>
              <a:rPr lang="de-DE" dirty="0"/>
              <a:t>Überprüfbarkeit von Entscheidungen (Umsetzung des Transparenzgebots) </a:t>
            </a:r>
          </a:p>
          <a:p>
            <a:pPr marL="457200" indent="-457200">
              <a:buFont typeface="Arial" panose="020B0604020202020204" pitchFamily="34" charset="0"/>
              <a:buChar char="•"/>
            </a:pPr>
            <a:r>
              <a:rPr lang="de-DE" dirty="0"/>
              <a:t>Effektiver Rechtsschutz: Verbandsklage</a:t>
            </a:r>
          </a:p>
          <a:p>
            <a:pPr marL="457200" indent="-457200">
              <a:buFont typeface="Arial" panose="020B0604020202020204" pitchFamily="34" charset="0"/>
              <a:buChar char="•"/>
            </a:pPr>
            <a:r>
              <a:rPr lang="de-DE" dirty="0"/>
              <a:t>Aus- und Weiterbildungsmaßnahmen für KI-Einsatz am Arbeitsplatz</a:t>
            </a:r>
          </a:p>
          <a:p>
            <a:pPr marL="457200" indent="-457200">
              <a:buFont typeface="Arial" panose="020B0604020202020204" pitchFamily="34" charset="0"/>
              <a:buChar char="•"/>
            </a:pPr>
            <a:r>
              <a:rPr lang="de-DE" dirty="0"/>
              <a:t>eigene Kompetenzentwicklung für AN-Vertretung</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415349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68065-D306-B512-6783-7841361F9B1D}"/>
              </a:ext>
            </a:extLst>
          </p:cNvPr>
          <p:cNvSpPr>
            <a:spLocks noGrp="1"/>
          </p:cNvSpPr>
          <p:nvPr>
            <p:ph type="title"/>
          </p:nvPr>
        </p:nvSpPr>
        <p:spPr>
          <a:xfrm>
            <a:off x="608111" y="404664"/>
            <a:ext cx="1758753" cy="627278"/>
          </a:xfrm>
        </p:spPr>
        <p:txBody>
          <a:bodyPr/>
          <a:lstStyle/>
          <a:p>
            <a:r>
              <a:rPr lang="de-DE" dirty="0"/>
              <a:t>Inhalt</a:t>
            </a:r>
            <a:endParaRPr lang="de-AT" dirty="0"/>
          </a:p>
        </p:txBody>
      </p:sp>
      <p:sp>
        <p:nvSpPr>
          <p:cNvPr id="3" name="Textplatzhalter 2">
            <a:extLst>
              <a:ext uri="{FF2B5EF4-FFF2-40B4-BE49-F238E27FC236}">
                <a16:creationId xmlns:a16="http://schemas.microsoft.com/office/drawing/2014/main" id="{BA0B0DC6-16A6-9CE8-6393-B6788D9C06F0}"/>
              </a:ext>
            </a:extLst>
          </p:cNvPr>
          <p:cNvSpPr>
            <a:spLocks noGrp="1"/>
          </p:cNvSpPr>
          <p:nvPr>
            <p:ph type="body" sz="quarter" idx="12"/>
          </p:nvPr>
        </p:nvSpPr>
        <p:spPr>
          <a:xfrm>
            <a:off x="608111" y="1340768"/>
            <a:ext cx="10975777" cy="5003784"/>
          </a:xfrm>
        </p:spPr>
        <p:txBody>
          <a:bodyPr/>
          <a:lstStyle/>
          <a:p>
            <a:r>
              <a:rPr lang="de-DE" b="1" dirty="0"/>
              <a:t>Von der Kaffeemaschine zur Pflegerobbe </a:t>
            </a:r>
            <a:r>
              <a:rPr lang="de-DE" dirty="0"/>
              <a:t>– </a:t>
            </a:r>
            <a:br>
              <a:rPr lang="de-DE" dirty="0"/>
            </a:br>
            <a:r>
              <a:rPr lang="de-DE" dirty="0"/>
              <a:t>eine kurze geschlechterfokussierte Geschichte der Maschinen, Roboter und KI</a:t>
            </a:r>
          </a:p>
          <a:p>
            <a:r>
              <a:rPr lang="de-AT" b="1" dirty="0"/>
              <a:t>Vom Navigationsgerät zum Bewerbungsalgorithmus </a:t>
            </a:r>
            <a:r>
              <a:rPr lang="de-AT" dirty="0"/>
              <a:t>– </a:t>
            </a:r>
            <a:br>
              <a:rPr lang="de-AT" dirty="0"/>
            </a:br>
            <a:r>
              <a:rPr lang="de-AT" dirty="0"/>
              <a:t>Beispiele für KI im Arbeitsalltag</a:t>
            </a:r>
          </a:p>
          <a:p>
            <a:r>
              <a:rPr lang="de-AT" b="1" dirty="0"/>
              <a:t>Vom Alter über Hautfarbe bis zum Geschlecht </a:t>
            </a:r>
            <a:r>
              <a:rPr lang="de-AT" dirty="0"/>
              <a:t>– </a:t>
            </a:r>
            <a:br>
              <a:rPr lang="de-AT" dirty="0"/>
            </a:br>
            <a:r>
              <a:rPr lang="de-AT" dirty="0"/>
              <a:t>Beispiele für Diskriminierung durch KI</a:t>
            </a:r>
          </a:p>
          <a:p>
            <a:r>
              <a:rPr lang="de-AT" b="1" dirty="0"/>
              <a:t>Vom Europäischen Gesetz – </a:t>
            </a:r>
            <a:br>
              <a:rPr lang="de-AT" dirty="0"/>
            </a:br>
            <a:r>
              <a:rPr lang="de-AT" dirty="0"/>
              <a:t>der geplante AI-Act und gewerkschaftliche Forderungen</a:t>
            </a:r>
          </a:p>
          <a:p>
            <a:r>
              <a:rPr lang="de-AT" b="1" dirty="0"/>
              <a:t>Vom Handeln der Betriebsrät:innen in der Praxis – </a:t>
            </a:r>
            <a:br>
              <a:rPr lang="de-AT" b="1" dirty="0"/>
            </a:br>
            <a:r>
              <a:rPr lang="de-AT" dirty="0"/>
              <a:t>das ArbVG, das ASchG und die DSGVO</a:t>
            </a:r>
          </a:p>
          <a:p>
            <a:endParaRPr lang="de-AT" dirty="0"/>
          </a:p>
          <a:p>
            <a:endParaRPr lang="de-AT" dirty="0"/>
          </a:p>
          <a:p>
            <a:endParaRPr lang="de-AT" dirty="0"/>
          </a:p>
        </p:txBody>
      </p:sp>
    </p:spTree>
    <p:extLst>
      <p:ext uri="{BB962C8B-B14F-4D97-AF65-F5344CB8AC3E}">
        <p14:creationId xmlns:p14="http://schemas.microsoft.com/office/powerpoint/2010/main" val="369050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5D550-43CC-A0D3-94C2-AF6CEBE57E31}"/>
              </a:ext>
            </a:extLst>
          </p:cNvPr>
          <p:cNvSpPr>
            <a:spLocks noGrp="1"/>
          </p:cNvSpPr>
          <p:nvPr>
            <p:ph type="title"/>
          </p:nvPr>
        </p:nvSpPr>
        <p:spPr>
          <a:xfrm>
            <a:off x="320316" y="260648"/>
            <a:ext cx="8064896" cy="504056"/>
          </a:xfrm>
        </p:spPr>
        <p:txBody>
          <a:bodyPr>
            <a:normAutofit fontScale="90000"/>
          </a:bodyPr>
          <a:lstStyle/>
          <a:p>
            <a:r>
              <a:rPr lang="de-DE" dirty="0"/>
              <a:t>Forderungen der ÖGB-Frauen (2023)</a:t>
            </a:r>
            <a:endParaRPr lang="de-AT" dirty="0"/>
          </a:p>
        </p:txBody>
      </p:sp>
      <p:sp>
        <p:nvSpPr>
          <p:cNvPr id="3" name="Textplatzhalter 2">
            <a:extLst>
              <a:ext uri="{FF2B5EF4-FFF2-40B4-BE49-F238E27FC236}">
                <a16:creationId xmlns:a16="http://schemas.microsoft.com/office/drawing/2014/main" id="{9A469CA5-4845-1E13-2194-72B2AECBC27E}"/>
              </a:ext>
            </a:extLst>
          </p:cNvPr>
          <p:cNvSpPr>
            <a:spLocks noGrp="1"/>
          </p:cNvSpPr>
          <p:nvPr>
            <p:ph type="body" sz="quarter" idx="12"/>
          </p:nvPr>
        </p:nvSpPr>
        <p:spPr>
          <a:xfrm>
            <a:off x="299356" y="980728"/>
            <a:ext cx="11593288" cy="6084676"/>
          </a:xfrm>
        </p:spPr>
        <p:txBody>
          <a:bodyPr/>
          <a:lstStyle/>
          <a:p>
            <a:pPr marL="342900" indent="-342900" algn="l">
              <a:buFont typeface="Arial" panose="020B0604020202020204" pitchFamily="34" charset="0"/>
              <a:buChar char="•"/>
            </a:pPr>
            <a:r>
              <a:rPr lang="de-DE" sz="2100" dirty="0"/>
              <a:t>R</a:t>
            </a:r>
            <a:r>
              <a:rPr lang="de-DE" sz="2100" b="0" i="0" u="none" strike="noStrike" baseline="0" dirty="0"/>
              <a:t>ahmenbedingungen für den Einsatz von geschlechtergerechter KI in einem </a:t>
            </a:r>
            <a:r>
              <a:rPr lang="de-DE" sz="2100" b="1" i="0" u="none" strike="noStrike" baseline="0" dirty="0"/>
              <a:t>GeneralKV</a:t>
            </a:r>
            <a:r>
              <a:rPr lang="de-DE" sz="2100" b="0" i="0" u="none" strike="noStrike" baseline="0" dirty="0"/>
              <a:t>.</a:t>
            </a:r>
          </a:p>
          <a:p>
            <a:pPr marL="342900" indent="-342900" algn="l">
              <a:buFont typeface="Arial" panose="020B0604020202020204" pitchFamily="34" charset="0"/>
              <a:buChar char="•"/>
            </a:pPr>
            <a:r>
              <a:rPr lang="de-DE" sz="2100" b="0" i="0" u="none" strike="noStrike" baseline="0" dirty="0"/>
              <a:t>Gleichberechtigung im Zugang zu </a:t>
            </a:r>
            <a:r>
              <a:rPr lang="de-DE" sz="2100" b="1" i="0" u="none" strike="noStrike" baseline="0" dirty="0"/>
              <a:t>Qualifikationen, Weiterbildung, Umschulungen </a:t>
            </a:r>
            <a:r>
              <a:rPr lang="de-DE" sz="2100" b="0" i="0" u="none" strike="noStrike" baseline="0" dirty="0"/>
              <a:t>im Zusammenhang mit technologischen Veränderungen und Neuerungen im Betrieb. Derzeit sind hier Frauen, niedrig Qualifizierte und </a:t>
            </a:r>
            <a:r>
              <a:rPr lang="de-AT" sz="2100" b="0" i="0" u="none" strike="noStrike" baseline="0" dirty="0"/>
              <a:t>Teilzeitbeschäftigte deutlich benachteiligt.</a:t>
            </a:r>
          </a:p>
          <a:p>
            <a:pPr marL="342900" indent="-342900" algn="l">
              <a:buFont typeface="Arial" panose="020B0604020202020204" pitchFamily="34" charset="0"/>
              <a:buChar char="•"/>
            </a:pPr>
            <a:r>
              <a:rPr lang="de-DE" sz="2100" b="0" i="0" u="none" strike="noStrike" baseline="0" dirty="0"/>
              <a:t>Betriebliche </a:t>
            </a:r>
            <a:r>
              <a:rPr lang="de-DE" sz="2100" b="1" i="0" u="none" strike="noStrike" baseline="0" dirty="0"/>
              <a:t>Mitbestimmung</a:t>
            </a:r>
            <a:r>
              <a:rPr lang="de-DE" sz="2100" b="0" i="0" u="none" strike="noStrike" baseline="0" dirty="0"/>
              <a:t> bei der Planung, Entwicklung und Einführung von neuen Technologien und Digitalisierungsprozessen.</a:t>
            </a:r>
          </a:p>
          <a:p>
            <a:pPr marL="342900" indent="-342900" algn="l">
              <a:buFont typeface="Arial" panose="020B0604020202020204" pitchFamily="34" charset="0"/>
              <a:buChar char="•"/>
            </a:pPr>
            <a:r>
              <a:rPr lang="de-DE" sz="2100" b="0" i="0" u="none" strike="noStrike" baseline="0" dirty="0"/>
              <a:t>Umfassende </a:t>
            </a:r>
            <a:r>
              <a:rPr lang="de-DE" sz="2100" b="1" i="0" u="none" strike="noStrike" baseline="0" dirty="0"/>
              <a:t>Information</a:t>
            </a:r>
            <a:r>
              <a:rPr lang="de-DE" sz="2100" b="0" i="0" u="none" strike="noStrike" baseline="0" dirty="0"/>
              <a:t> und verpflichtende Einbeziehung der Arbeitnehmer:innen überall da, wo digitale (algorithmenbasierte) Tools zum Einsatz kommen, um bei deren Einsatz im Arbeitsalltag allfällig diskriminierende Auswirkungen zu </a:t>
            </a:r>
            <a:r>
              <a:rPr lang="de-AT" sz="2100" b="0" i="0" u="none" strike="noStrike" baseline="0" dirty="0"/>
              <a:t>korrigieren.</a:t>
            </a:r>
          </a:p>
          <a:p>
            <a:pPr marL="342900" indent="-342900">
              <a:buFont typeface="Arial" panose="020B0604020202020204" pitchFamily="34" charset="0"/>
              <a:buChar char="•"/>
            </a:pPr>
            <a:r>
              <a:rPr lang="de-DE" sz="2100" b="0" i="0" u="none" strike="noStrike" baseline="0" dirty="0"/>
              <a:t>Bedachtnahme bei der </a:t>
            </a:r>
            <a:r>
              <a:rPr lang="de-DE" sz="2100" b="1" i="0" u="none" strike="noStrike" baseline="0" dirty="0"/>
              <a:t>Gestaltung </a:t>
            </a:r>
            <a:r>
              <a:rPr lang="de-DE" sz="2100" i="0" u="none" strike="noStrike" baseline="0" dirty="0"/>
              <a:t>technischer Systeme </a:t>
            </a:r>
            <a:r>
              <a:rPr lang="de-DE" sz="2100" b="0" i="0" u="none" strike="noStrike" baseline="0" dirty="0"/>
              <a:t>auf besondere Erfordernisse von Frauen und insbesondere Frauen mit Behinderung, z. B. bei der ergonomischen Gestaltung der Interaktion zwischen Mensch und Maschine als mögliche Chance, anstrengende Arbeiten für Frauen (mit körperlichen Beeinträchtigungen) zu ermöglichen.</a:t>
            </a:r>
          </a:p>
          <a:p>
            <a:pPr marL="342900" indent="-342900">
              <a:buFont typeface="Arial" panose="020B0604020202020204" pitchFamily="34" charset="0"/>
              <a:buChar char="•"/>
            </a:pPr>
            <a:r>
              <a:rPr lang="de-DE" sz="2100" dirty="0"/>
              <a:t>Gleichberechtigte </a:t>
            </a:r>
            <a:r>
              <a:rPr lang="de-DE" sz="2100" b="1" dirty="0"/>
              <a:t>Einbindung</a:t>
            </a:r>
            <a:r>
              <a:rPr lang="de-DE" sz="2100" dirty="0"/>
              <a:t> von allen Beschäftigtengruppen in technologische Veränderungen/ Neuerungen.</a:t>
            </a:r>
          </a:p>
          <a:p>
            <a:pPr marL="342900" indent="-342900" algn="l">
              <a:buFont typeface="Arial" panose="020B0604020202020204" pitchFamily="34" charset="0"/>
              <a:buChar char="•"/>
            </a:pPr>
            <a:endParaRPr lang="de-DE" sz="2200" b="0" i="0" u="none" strike="noStrike" baseline="0" dirty="0"/>
          </a:p>
        </p:txBody>
      </p:sp>
    </p:spTree>
    <p:extLst>
      <p:ext uri="{BB962C8B-B14F-4D97-AF65-F5344CB8AC3E}">
        <p14:creationId xmlns:p14="http://schemas.microsoft.com/office/powerpoint/2010/main" val="274946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B37EC-40FE-BF11-2884-B28EDDE29C91}"/>
              </a:ext>
            </a:extLst>
          </p:cNvPr>
          <p:cNvSpPr>
            <a:spLocks noGrp="1"/>
          </p:cNvSpPr>
          <p:nvPr>
            <p:ph type="title"/>
          </p:nvPr>
        </p:nvSpPr>
        <p:spPr>
          <a:xfrm>
            <a:off x="479376" y="599697"/>
            <a:ext cx="11021805" cy="610654"/>
          </a:xfrm>
        </p:spPr>
        <p:txBody>
          <a:bodyPr>
            <a:normAutofit fontScale="90000"/>
          </a:bodyPr>
          <a:lstStyle/>
          <a:p>
            <a:r>
              <a:rPr lang="de-DE" dirty="0"/>
              <a:t>Die wichtigsten Rechte des/der Betriebsrats*rätin</a:t>
            </a:r>
            <a:endParaRPr lang="de-AT" dirty="0"/>
          </a:p>
        </p:txBody>
      </p:sp>
      <p:sp>
        <p:nvSpPr>
          <p:cNvPr id="3" name="Textplatzhalter 2">
            <a:extLst>
              <a:ext uri="{FF2B5EF4-FFF2-40B4-BE49-F238E27FC236}">
                <a16:creationId xmlns:a16="http://schemas.microsoft.com/office/drawing/2014/main" id="{AC57486C-09AC-4FCE-FBA8-E628BC061CE9}"/>
              </a:ext>
            </a:extLst>
          </p:cNvPr>
          <p:cNvSpPr>
            <a:spLocks noGrp="1"/>
          </p:cNvSpPr>
          <p:nvPr>
            <p:ph type="body" sz="quarter" idx="12"/>
          </p:nvPr>
        </p:nvSpPr>
        <p:spPr/>
        <p:txBody>
          <a:bodyPr/>
          <a:lstStyle/>
          <a:p>
            <a:endParaRPr lang="de-AT" dirty="0"/>
          </a:p>
        </p:txBody>
      </p:sp>
      <p:pic>
        <p:nvPicPr>
          <p:cNvPr id="5" name="Grafik 4" descr="Ein Bild, das Text, Screenshot, Schrift, Kreis enthält.&#10;&#10;Automatisch generierte Beschreibung">
            <a:extLst>
              <a:ext uri="{FF2B5EF4-FFF2-40B4-BE49-F238E27FC236}">
                <a16:creationId xmlns:a16="http://schemas.microsoft.com/office/drawing/2014/main" id="{1F66357E-D879-C444-306B-9E09D40CC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1036112"/>
            <a:ext cx="11453853" cy="4785775"/>
          </a:xfrm>
          <a:prstGeom prst="rect">
            <a:avLst/>
          </a:prstGeom>
        </p:spPr>
      </p:pic>
    </p:spTree>
    <p:extLst>
      <p:ext uri="{BB962C8B-B14F-4D97-AF65-F5344CB8AC3E}">
        <p14:creationId xmlns:p14="http://schemas.microsoft.com/office/powerpoint/2010/main" val="30650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7EEE1-E74B-ECFB-3FD3-419C79349D3A}"/>
              </a:ext>
            </a:extLst>
          </p:cNvPr>
          <p:cNvSpPr>
            <a:spLocks noGrp="1"/>
          </p:cNvSpPr>
          <p:nvPr>
            <p:ph type="title"/>
          </p:nvPr>
        </p:nvSpPr>
        <p:spPr>
          <a:xfrm>
            <a:off x="518040" y="404664"/>
            <a:ext cx="10585176" cy="987317"/>
          </a:xfrm>
        </p:spPr>
        <p:txBody>
          <a:bodyPr>
            <a:normAutofit fontScale="90000"/>
          </a:bodyPr>
          <a:lstStyle/>
          <a:p>
            <a:r>
              <a:rPr lang="de-DE" dirty="0"/>
              <a:t>Die Datenschutzgrundverordnung – </a:t>
            </a:r>
            <a:br>
              <a:rPr lang="de-DE" dirty="0"/>
            </a:br>
            <a:r>
              <a:rPr lang="de-DE" sz="3100" dirty="0"/>
              <a:t>eine Handlungsoption für Betriebsrät:innen</a:t>
            </a:r>
            <a:endParaRPr lang="de-AT" sz="3100" dirty="0"/>
          </a:p>
        </p:txBody>
      </p:sp>
      <p:sp>
        <p:nvSpPr>
          <p:cNvPr id="3" name="Textplatzhalter 2">
            <a:extLst>
              <a:ext uri="{FF2B5EF4-FFF2-40B4-BE49-F238E27FC236}">
                <a16:creationId xmlns:a16="http://schemas.microsoft.com/office/drawing/2014/main" id="{40D58948-9244-ACD4-57FC-4D5AA46937B4}"/>
              </a:ext>
            </a:extLst>
          </p:cNvPr>
          <p:cNvSpPr>
            <a:spLocks noGrp="1"/>
          </p:cNvSpPr>
          <p:nvPr>
            <p:ph type="body" sz="quarter" idx="12"/>
          </p:nvPr>
        </p:nvSpPr>
        <p:spPr>
          <a:xfrm>
            <a:off x="538181" y="1772816"/>
            <a:ext cx="10873209" cy="4032449"/>
          </a:xfrm>
        </p:spPr>
        <p:txBody>
          <a:bodyPr/>
          <a:lstStyle/>
          <a:p>
            <a:pPr marL="457200" indent="-457200">
              <a:buFont typeface="Wingdings" panose="05000000000000000000" pitchFamily="2" charset="2"/>
              <a:buChar char="ü"/>
            </a:pPr>
            <a:r>
              <a:rPr lang="de-DE" dirty="0"/>
              <a:t>Werden die Grundprinzipien des Datenschutzes eingehalten (Zweckbindung, Rechtmäßigkeit, Transparenz, Sparsamkeit)? </a:t>
            </a:r>
            <a:r>
              <a:rPr lang="de-DE" sz="2000" dirty="0">
                <a:solidFill>
                  <a:schemeClr val="accent2"/>
                </a:solidFill>
              </a:rPr>
              <a:t>Artikel 5,6</a:t>
            </a:r>
          </a:p>
          <a:p>
            <a:pPr marL="457200" indent="-457200">
              <a:buFont typeface="Wingdings" panose="05000000000000000000" pitchFamily="2" charset="2"/>
              <a:buChar char="ü"/>
            </a:pPr>
            <a:r>
              <a:rPr lang="de-DE" dirty="0"/>
              <a:t>Wird das Profiling-Verbot eingehalten? </a:t>
            </a:r>
            <a:r>
              <a:rPr lang="de-DE" sz="2000" dirty="0">
                <a:solidFill>
                  <a:schemeClr val="accent2"/>
                </a:solidFill>
              </a:rPr>
              <a:t>Artikel 22 </a:t>
            </a:r>
          </a:p>
          <a:p>
            <a:pPr marL="457200" indent="-457200">
              <a:buFont typeface="Wingdings" panose="05000000000000000000" pitchFamily="2" charset="2"/>
              <a:buChar char="ü"/>
            </a:pPr>
            <a:r>
              <a:rPr lang="de-DE" dirty="0"/>
              <a:t>Wurden technische und organisatorische Maßnahmen getroffen, die den Datenschutz gewährleisten? </a:t>
            </a:r>
            <a:r>
              <a:rPr lang="de-DE" sz="2000" dirty="0">
                <a:solidFill>
                  <a:schemeClr val="accent2"/>
                </a:solidFill>
              </a:rPr>
              <a:t>Artikel 25</a:t>
            </a:r>
          </a:p>
          <a:p>
            <a:pPr marL="457200" indent="-457200">
              <a:buFont typeface="Wingdings" panose="05000000000000000000" pitchFamily="2" charset="2"/>
              <a:buChar char="ü"/>
            </a:pPr>
            <a:r>
              <a:rPr lang="de-DE" dirty="0"/>
              <a:t>Gibt es ein Verarbeitungsverzeichnis? </a:t>
            </a:r>
            <a:r>
              <a:rPr lang="de-DE" sz="2000" dirty="0">
                <a:solidFill>
                  <a:schemeClr val="accent2"/>
                </a:solidFill>
              </a:rPr>
              <a:t>Artikel 30</a:t>
            </a:r>
          </a:p>
          <a:p>
            <a:pPr marL="457200" indent="-457200">
              <a:buFont typeface="Wingdings" panose="05000000000000000000" pitchFamily="2" charset="2"/>
              <a:buChar char="ü"/>
            </a:pPr>
            <a:r>
              <a:rPr lang="de-DE" dirty="0"/>
              <a:t>Gibt es eine Datenschutzfolgenabschätzung und wurde die Meinung der Interessenvertretung dabei berücksichtigt? </a:t>
            </a:r>
            <a:r>
              <a:rPr lang="de-DE" sz="2000" dirty="0">
                <a:solidFill>
                  <a:schemeClr val="accent2"/>
                </a:solidFill>
              </a:rPr>
              <a:t>Artikel 35f</a:t>
            </a:r>
          </a:p>
          <a:p>
            <a:pPr marL="457200" indent="-457200">
              <a:buFont typeface="Wingdings" panose="05000000000000000000" pitchFamily="2" charset="2"/>
              <a:buChar char="ü"/>
            </a:pPr>
            <a:r>
              <a:rPr lang="de-DE" dirty="0"/>
              <a:t>Gibt es eine Betriebsvereinbarung (</a:t>
            </a:r>
            <a:r>
              <a:rPr lang="de-DE" dirty="0" err="1"/>
              <a:t>collective</a:t>
            </a:r>
            <a:r>
              <a:rPr lang="de-DE" dirty="0"/>
              <a:t> </a:t>
            </a:r>
            <a:r>
              <a:rPr lang="de-DE" dirty="0" err="1"/>
              <a:t>agreement</a:t>
            </a:r>
            <a:r>
              <a:rPr lang="de-DE" dirty="0"/>
              <a:t>)? </a:t>
            </a:r>
            <a:r>
              <a:rPr lang="de-DE" sz="2000" dirty="0">
                <a:solidFill>
                  <a:schemeClr val="accent2"/>
                </a:solidFill>
              </a:rPr>
              <a:t>Artikel 88</a:t>
            </a:r>
            <a:endParaRPr lang="de-AT" sz="2000" dirty="0">
              <a:solidFill>
                <a:schemeClr val="accent2"/>
              </a:solidFill>
            </a:endParaRPr>
          </a:p>
        </p:txBody>
      </p:sp>
    </p:spTree>
    <p:extLst>
      <p:ext uri="{BB962C8B-B14F-4D97-AF65-F5344CB8AC3E}">
        <p14:creationId xmlns:p14="http://schemas.microsoft.com/office/powerpoint/2010/main" val="1775684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34E95-18A7-F242-9022-3B48ACAD054A}"/>
              </a:ext>
            </a:extLst>
          </p:cNvPr>
          <p:cNvSpPr>
            <a:spLocks noGrp="1"/>
          </p:cNvSpPr>
          <p:nvPr>
            <p:ph type="title"/>
          </p:nvPr>
        </p:nvSpPr>
        <p:spPr>
          <a:xfrm>
            <a:off x="581975" y="266132"/>
            <a:ext cx="9264146" cy="1127899"/>
          </a:xfrm>
        </p:spPr>
        <p:txBody>
          <a:bodyPr>
            <a:normAutofit fontScale="90000"/>
          </a:bodyPr>
          <a:lstStyle/>
          <a:p>
            <a:r>
              <a:rPr lang="de-DE" dirty="0"/>
              <a:t>Welche KI hast du schon einmal genutzt?</a:t>
            </a:r>
            <a:br>
              <a:rPr lang="de-DE" dirty="0"/>
            </a:br>
            <a:r>
              <a:rPr lang="de-DE" dirty="0"/>
              <a:t>Inwiefern hat sie dir genutzt?</a:t>
            </a:r>
            <a:endParaRPr lang="de-AT" dirty="0"/>
          </a:p>
        </p:txBody>
      </p:sp>
      <p:sp>
        <p:nvSpPr>
          <p:cNvPr id="3" name="Textplatzhalter 2">
            <a:extLst>
              <a:ext uri="{FF2B5EF4-FFF2-40B4-BE49-F238E27FC236}">
                <a16:creationId xmlns:a16="http://schemas.microsoft.com/office/drawing/2014/main" id="{92089852-06D7-5A90-A27C-DBA326F40D9B}"/>
              </a:ext>
            </a:extLst>
          </p:cNvPr>
          <p:cNvSpPr>
            <a:spLocks noGrp="1"/>
          </p:cNvSpPr>
          <p:nvPr>
            <p:ph type="body" sz="quarter" idx="12"/>
          </p:nvPr>
        </p:nvSpPr>
        <p:spPr>
          <a:xfrm>
            <a:off x="581975" y="1394031"/>
            <a:ext cx="3168352" cy="5040560"/>
          </a:xfrm>
        </p:spPr>
        <p:txBody>
          <a:bodyPr/>
          <a:lstStyle/>
          <a:p>
            <a:r>
              <a:rPr lang="de-DE" dirty="0"/>
              <a:t>Wofür/ Ziel?</a:t>
            </a:r>
          </a:p>
          <a:p>
            <a:pPr lvl="1"/>
            <a:r>
              <a:rPr lang="de-DE" sz="2000" dirty="0">
                <a:latin typeface="+mj-lt"/>
              </a:rPr>
              <a:t>Text schreiben</a:t>
            </a:r>
          </a:p>
          <a:p>
            <a:pPr lvl="1"/>
            <a:r>
              <a:rPr lang="de-DE" sz="2000" dirty="0">
                <a:latin typeface="+mj-lt"/>
              </a:rPr>
              <a:t>Bild zeichnen</a:t>
            </a:r>
          </a:p>
          <a:p>
            <a:pPr lvl="1"/>
            <a:r>
              <a:rPr lang="de-DE" sz="2000" dirty="0">
                <a:latin typeface="+mj-lt"/>
              </a:rPr>
              <a:t>??………………….</a:t>
            </a:r>
          </a:p>
          <a:p>
            <a:r>
              <a:rPr lang="de-DE" dirty="0"/>
              <a:t>Warum/ Grund?</a:t>
            </a:r>
          </a:p>
          <a:p>
            <a:pPr lvl="1"/>
            <a:r>
              <a:rPr lang="de-DE" sz="2000" dirty="0">
                <a:latin typeface="+mj-lt"/>
              </a:rPr>
              <a:t>Neugierde</a:t>
            </a:r>
          </a:p>
          <a:p>
            <a:pPr lvl="1"/>
            <a:r>
              <a:rPr lang="de-DE" sz="2000" dirty="0">
                <a:latin typeface="+mj-lt"/>
              </a:rPr>
              <a:t>Arbeitsauftrag</a:t>
            </a:r>
          </a:p>
          <a:p>
            <a:pPr lvl="1"/>
            <a:r>
              <a:rPr lang="de-DE" sz="2000" dirty="0">
                <a:latin typeface="+mj-lt"/>
              </a:rPr>
              <a:t>??………………….</a:t>
            </a:r>
          </a:p>
          <a:p>
            <a:r>
              <a:rPr lang="de-DE" dirty="0"/>
              <a:t>Wozu/ Effekt? </a:t>
            </a:r>
          </a:p>
          <a:p>
            <a:pPr lvl="1"/>
            <a:r>
              <a:rPr lang="de-DE" sz="2000" dirty="0">
                <a:latin typeface="+mj-lt"/>
              </a:rPr>
              <a:t>Zeitersparnis </a:t>
            </a:r>
          </a:p>
          <a:p>
            <a:pPr lvl="1"/>
            <a:r>
              <a:rPr lang="de-DE" sz="2000" dirty="0">
                <a:latin typeface="+mj-lt"/>
              </a:rPr>
              <a:t>Ideenbringer</a:t>
            </a:r>
          </a:p>
          <a:p>
            <a:pPr lvl="1"/>
            <a:r>
              <a:rPr lang="de-DE" sz="2000" dirty="0">
                <a:latin typeface="+mj-lt"/>
              </a:rPr>
              <a:t>??………………….</a:t>
            </a:r>
          </a:p>
        </p:txBody>
      </p:sp>
      <p:pic>
        <p:nvPicPr>
          <p:cNvPr id="4" name="Picture 2">
            <a:extLst>
              <a:ext uri="{FF2B5EF4-FFF2-40B4-BE49-F238E27FC236}">
                <a16:creationId xmlns:a16="http://schemas.microsoft.com/office/drawing/2014/main" id="{F4D6A2CA-3683-A281-084E-D2155B678774}"/>
              </a:ext>
            </a:extLst>
          </p:cNvPr>
          <p:cNvPicPr>
            <a:picLocks noChangeAspect="1" noChangeArrowheads="1"/>
          </p:cNvPicPr>
          <p:nvPr/>
        </p:nvPicPr>
        <p:blipFill>
          <a:blip r:embed="rId2">
            <a:alphaModFix amt="22000"/>
            <a:extLst>
              <a:ext uri="{28A0092B-C50C-407E-A947-70E740481C1C}">
                <a14:useLocalDpi xmlns:a14="http://schemas.microsoft.com/office/drawing/2010/main" val="0"/>
              </a:ext>
            </a:extLst>
          </a:blip>
          <a:srcRect/>
          <a:stretch>
            <a:fillRect/>
          </a:stretch>
        </p:blipFill>
        <p:spPr bwMode="auto">
          <a:xfrm>
            <a:off x="4223792" y="1349623"/>
            <a:ext cx="5802057" cy="512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29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D97F278-9A1A-0E2C-5EF0-C4BAFFFAFC2B}"/>
              </a:ext>
            </a:extLst>
          </p:cNvPr>
          <p:cNvSpPr>
            <a:spLocks noGrp="1"/>
          </p:cNvSpPr>
          <p:nvPr>
            <p:ph type="body" sz="quarter" idx="12"/>
          </p:nvPr>
        </p:nvSpPr>
        <p:spPr>
          <a:xfrm>
            <a:off x="191344" y="836712"/>
            <a:ext cx="11809312" cy="6696744"/>
          </a:xfrm>
        </p:spPr>
        <p:txBody>
          <a:bodyPr/>
          <a:lstStyle/>
          <a:p>
            <a:pPr marL="0" indent="0">
              <a:buNone/>
            </a:pPr>
            <a:r>
              <a:rPr lang="de-DE" sz="2300" b="1" dirty="0"/>
              <a:t>Wozu</a:t>
            </a:r>
            <a:r>
              <a:rPr lang="de-DE" sz="2300" dirty="0"/>
              <a:t> wurde die Anwendung entwickelt? </a:t>
            </a:r>
          </a:p>
          <a:p>
            <a:pPr marL="0" indent="0">
              <a:buNone/>
            </a:pPr>
            <a:r>
              <a:rPr lang="de-DE" sz="2300" dirty="0"/>
              <a:t>In welchem </a:t>
            </a:r>
            <a:r>
              <a:rPr lang="de-DE" sz="2300" b="1" dirty="0"/>
              <a:t>Arbeitsfeld</a:t>
            </a:r>
            <a:r>
              <a:rPr lang="de-DE" sz="2300" dirty="0"/>
              <a:t> wird sie eingesetzt? </a:t>
            </a:r>
            <a:r>
              <a:rPr lang="de-DE" sz="2300" i="1" dirty="0"/>
              <a:t>Sind bestimmte Gruppen besonders betroffen?</a:t>
            </a:r>
            <a:endParaRPr lang="de-DE" sz="2300" b="1" i="1" dirty="0">
              <a:solidFill>
                <a:srgbClr val="000000"/>
              </a:solidFill>
            </a:endParaRPr>
          </a:p>
          <a:p>
            <a:pPr marL="0" indent="0">
              <a:spcAft>
                <a:spcPts val="600"/>
              </a:spcAft>
              <a:buNone/>
            </a:pPr>
            <a:r>
              <a:rPr lang="de-DE" sz="2300" dirty="0">
                <a:solidFill>
                  <a:srgbClr val="000000"/>
                </a:solidFill>
              </a:rPr>
              <a:t>Wie kommt die Software zu ihren </a:t>
            </a:r>
            <a:r>
              <a:rPr lang="de-DE" sz="2300" b="1" dirty="0">
                <a:solidFill>
                  <a:srgbClr val="000000"/>
                </a:solidFill>
              </a:rPr>
              <a:t>Aussagen?</a:t>
            </a:r>
          </a:p>
          <a:p>
            <a:pPr lvl="1">
              <a:spcBef>
                <a:spcPts val="0"/>
              </a:spcBef>
              <a:spcAft>
                <a:spcPts val="600"/>
              </a:spcAft>
            </a:pPr>
            <a:r>
              <a:rPr lang="de-DE" sz="2000" dirty="0">
                <a:latin typeface="+mj-lt"/>
              </a:rPr>
              <a:t>Auf welche </a:t>
            </a:r>
            <a:r>
              <a:rPr lang="de-DE" sz="2000" b="1" dirty="0">
                <a:latin typeface="+mj-lt"/>
              </a:rPr>
              <a:t>Beschäftigtendaten</a:t>
            </a:r>
            <a:r>
              <a:rPr lang="de-DE" sz="2000" dirty="0">
                <a:latin typeface="+mj-lt"/>
              </a:rPr>
              <a:t> hat die KI-Software Zugriff?</a:t>
            </a:r>
          </a:p>
          <a:p>
            <a:pPr lvl="1">
              <a:spcBef>
                <a:spcPts val="0"/>
              </a:spcBef>
              <a:spcAft>
                <a:spcPts val="600"/>
              </a:spcAft>
            </a:pPr>
            <a:r>
              <a:rPr lang="de-DE" sz="2000" dirty="0">
                <a:latin typeface="+mj-lt"/>
              </a:rPr>
              <a:t>Werden Methoden des </a:t>
            </a:r>
            <a:r>
              <a:rPr lang="de-DE" sz="2000" b="1" dirty="0">
                <a:latin typeface="+mj-lt"/>
              </a:rPr>
              <a:t>maschinellen Lernens (ML) </a:t>
            </a:r>
            <a:r>
              <a:rPr lang="de-DE" sz="2000" dirty="0">
                <a:latin typeface="+mj-lt"/>
              </a:rPr>
              <a:t>verwendet? </a:t>
            </a:r>
            <a:r>
              <a:rPr lang="de-DE" sz="2000" i="1" dirty="0">
                <a:latin typeface="+mj-lt"/>
              </a:rPr>
              <a:t>Welche Annahmen und Theorien liegen dem verwendeten Verfahren zugrunde?</a:t>
            </a:r>
            <a:endParaRPr lang="de-DE" sz="2000" dirty="0">
              <a:latin typeface="+mj-lt"/>
            </a:endParaRPr>
          </a:p>
          <a:p>
            <a:pPr lvl="1">
              <a:spcBef>
                <a:spcPts val="0"/>
              </a:spcBef>
              <a:spcAft>
                <a:spcPts val="600"/>
              </a:spcAft>
            </a:pPr>
            <a:r>
              <a:rPr lang="de-DE" sz="2000" dirty="0">
                <a:latin typeface="+mj-lt"/>
              </a:rPr>
              <a:t>Welche </a:t>
            </a:r>
            <a:r>
              <a:rPr lang="de-DE" sz="2000" b="1" dirty="0">
                <a:latin typeface="+mj-lt"/>
              </a:rPr>
              <a:t>Trainingsdaten</a:t>
            </a:r>
            <a:r>
              <a:rPr lang="de-DE" sz="2000" dirty="0">
                <a:latin typeface="+mj-lt"/>
              </a:rPr>
              <a:t> wurden für das ML-Verfahren verwendet? Passen Trainingsdaten mit dem Einsatzzweck des Systems und den Anwendungsfällen im Betrieb zusammen?</a:t>
            </a:r>
          </a:p>
          <a:p>
            <a:pPr lvl="1">
              <a:spcBef>
                <a:spcPts val="0"/>
              </a:spcBef>
              <a:spcAft>
                <a:spcPts val="600"/>
              </a:spcAft>
            </a:pPr>
            <a:r>
              <a:rPr lang="de-DE" sz="2000" i="1" dirty="0">
                <a:latin typeface="+mj-lt"/>
              </a:rPr>
              <a:t>Wodurch besteht </a:t>
            </a:r>
            <a:r>
              <a:rPr lang="de-DE" sz="2000" b="1" i="1" dirty="0">
                <a:latin typeface="+mj-lt"/>
              </a:rPr>
              <a:t>Diskriminierung bzw. Potential zur Diskriminierung</a:t>
            </a:r>
            <a:r>
              <a:rPr lang="de-DE" sz="2000" i="1" dirty="0">
                <a:latin typeface="+mj-lt"/>
              </a:rPr>
              <a:t>?</a:t>
            </a:r>
            <a:r>
              <a:rPr lang="de-DE" sz="2000" dirty="0">
                <a:latin typeface="+mj-lt"/>
              </a:rPr>
              <a:t> Wurde die Software/ das ML-Verfahren gegen Diskriminierung oder andere ungewollte Einflüsse gesichert? Wie kann Diskriminierung beseitigt werden?</a:t>
            </a:r>
          </a:p>
          <a:p>
            <a:pPr lvl="1">
              <a:spcBef>
                <a:spcPts val="0"/>
              </a:spcBef>
              <a:spcAft>
                <a:spcPts val="600"/>
              </a:spcAft>
            </a:pPr>
            <a:r>
              <a:rPr lang="de-DE" sz="2000" dirty="0">
                <a:latin typeface="+mj-lt"/>
              </a:rPr>
              <a:t>Wie wurde das ML-Verfahren </a:t>
            </a:r>
            <a:r>
              <a:rPr lang="de-DE" sz="2000" b="1" dirty="0">
                <a:latin typeface="+mj-lt"/>
              </a:rPr>
              <a:t>getestet</a:t>
            </a:r>
            <a:r>
              <a:rPr lang="de-DE" sz="2000" dirty="0">
                <a:latin typeface="+mj-lt"/>
              </a:rPr>
              <a:t>? </a:t>
            </a:r>
            <a:r>
              <a:rPr lang="de-DE" sz="2000" i="1" dirty="0">
                <a:latin typeface="+mj-lt"/>
              </a:rPr>
              <a:t>War das Test-Ergebnis für bestimmte Gruppen diskriminierend?</a:t>
            </a:r>
          </a:p>
          <a:p>
            <a:pPr marL="457200" lvl="1" indent="0">
              <a:buNone/>
            </a:pPr>
            <a:endParaRPr lang="de-DE" sz="2000" i="0" u="none" strike="noStrike" baseline="0" dirty="0">
              <a:solidFill>
                <a:srgbClr val="000000"/>
              </a:solidFill>
            </a:endParaRPr>
          </a:p>
          <a:p>
            <a:pPr marL="457200" lvl="1" indent="0">
              <a:buNone/>
            </a:pPr>
            <a:br>
              <a:rPr lang="de-DE" sz="2000" dirty="0"/>
            </a:br>
            <a:endParaRPr lang="de-DE" sz="2000" dirty="0"/>
          </a:p>
        </p:txBody>
      </p:sp>
      <p:sp>
        <p:nvSpPr>
          <p:cNvPr id="4" name="Titel 1">
            <a:extLst>
              <a:ext uri="{FF2B5EF4-FFF2-40B4-BE49-F238E27FC236}">
                <a16:creationId xmlns:a16="http://schemas.microsoft.com/office/drawing/2014/main" id="{D910EADC-E6BB-1FE0-F12C-4E585B54A283}"/>
              </a:ext>
            </a:extLst>
          </p:cNvPr>
          <p:cNvSpPr txBox="1">
            <a:spLocks/>
          </p:cNvSpPr>
          <p:nvPr/>
        </p:nvSpPr>
        <p:spPr>
          <a:xfrm>
            <a:off x="191344" y="353450"/>
            <a:ext cx="11089232" cy="555270"/>
          </a:xfrm>
          <a:prstGeom prst="rect">
            <a:avLst/>
          </a:prstGeom>
        </p:spPr>
        <p:txBody>
          <a:bodyPr vert="horz" lIns="0" tIns="0" rIns="0" bIns="45720" rtlCol="0" anchor="t">
            <a:normAutofit fontScale="92500"/>
          </a:bodyPr>
          <a:lstStyle>
            <a:lvl1pPr algn="l" defTabSz="914400" rtl="0" eaLnBrk="1" latinLnBrk="0" hangingPunct="1">
              <a:spcBef>
                <a:spcPct val="0"/>
              </a:spcBef>
              <a:buNone/>
              <a:defRPr sz="3200" b="1" kern="1200" cap="all" baseline="0">
                <a:solidFill>
                  <a:schemeClr val="accent2"/>
                </a:solidFill>
                <a:latin typeface="+mj-lt"/>
                <a:ea typeface="Verdana" panose="020B0604030504040204" pitchFamily="34" charset="0"/>
                <a:cs typeface="Arial Black" panose="020B0A04020102020204" pitchFamily="34" charset="0"/>
              </a:defRPr>
            </a:lvl1pPr>
          </a:lstStyle>
          <a:p>
            <a:r>
              <a:rPr lang="de-DE" dirty="0"/>
              <a:t>Fragen eines*r KI-nutzenden Betriebsrats*rätin</a:t>
            </a:r>
            <a:endParaRPr lang="de-AT" dirty="0"/>
          </a:p>
        </p:txBody>
      </p:sp>
    </p:spTree>
    <p:extLst>
      <p:ext uri="{BB962C8B-B14F-4D97-AF65-F5344CB8AC3E}">
        <p14:creationId xmlns:p14="http://schemas.microsoft.com/office/powerpoint/2010/main" val="362249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7675A-1094-8EC9-92A9-CFB6DCC53840}"/>
              </a:ext>
            </a:extLst>
          </p:cNvPr>
          <p:cNvSpPr>
            <a:spLocks noGrp="1"/>
          </p:cNvSpPr>
          <p:nvPr>
            <p:ph type="title"/>
          </p:nvPr>
        </p:nvSpPr>
        <p:spPr>
          <a:xfrm>
            <a:off x="398677" y="163033"/>
            <a:ext cx="7920880" cy="483262"/>
          </a:xfrm>
        </p:spPr>
        <p:txBody>
          <a:bodyPr>
            <a:normAutofit fontScale="90000"/>
          </a:bodyPr>
          <a:lstStyle/>
          <a:p>
            <a:r>
              <a:rPr lang="de-DE" dirty="0"/>
              <a:t>Fragen eines*r KI-nutzenden BR (2)</a:t>
            </a:r>
            <a:endParaRPr lang="de-AT" dirty="0"/>
          </a:p>
        </p:txBody>
      </p:sp>
      <p:sp>
        <p:nvSpPr>
          <p:cNvPr id="3" name="Textplatzhalter 2">
            <a:extLst>
              <a:ext uri="{FF2B5EF4-FFF2-40B4-BE49-F238E27FC236}">
                <a16:creationId xmlns:a16="http://schemas.microsoft.com/office/drawing/2014/main" id="{EEA2CD76-FE98-9478-00E9-895ED4EE365D}"/>
              </a:ext>
            </a:extLst>
          </p:cNvPr>
          <p:cNvSpPr>
            <a:spLocks noGrp="1"/>
          </p:cNvSpPr>
          <p:nvPr>
            <p:ph type="body" sz="quarter" idx="12"/>
          </p:nvPr>
        </p:nvSpPr>
        <p:spPr>
          <a:xfrm>
            <a:off x="398677" y="764704"/>
            <a:ext cx="11017224" cy="5688632"/>
          </a:xfrm>
        </p:spPr>
        <p:txBody>
          <a:bodyPr/>
          <a:lstStyle/>
          <a:p>
            <a:pPr marL="0" indent="0">
              <a:buNone/>
            </a:pPr>
            <a:r>
              <a:rPr lang="de-DE" sz="2400" i="0" u="none" strike="noStrike" baseline="0" dirty="0">
                <a:solidFill>
                  <a:srgbClr val="000000"/>
                </a:solidFill>
                <a:latin typeface="Arial" panose="020B0604020202020204" pitchFamily="34" charset="0"/>
              </a:rPr>
              <a:t>Wie ist das System </a:t>
            </a:r>
            <a:r>
              <a:rPr lang="de-DE" sz="2400" b="1" i="0" u="none" strike="noStrike" baseline="0" dirty="0">
                <a:solidFill>
                  <a:srgbClr val="000000"/>
                </a:solidFill>
                <a:latin typeface="Arial" panose="020B0604020202020204" pitchFamily="34" charset="0"/>
              </a:rPr>
              <a:t>im Betrieb integriert? </a:t>
            </a:r>
            <a:endParaRPr lang="de-DE" sz="2400" b="0" i="0" u="none" strike="noStrike" baseline="0" dirty="0">
              <a:solidFill>
                <a:srgbClr val="000000"/>
              </a:solidFill>
              <a:latin typeface="Arial" panose="020B0604020202020204" pitchFamily="34" charset="0"/>
            </a:endParaRPr>
          </a:p>
          <a:p>
            <a:pPr lvl="1"/>
            <a:r>
              <a:rPr lang="de-DE" b="0" i="0" u="none" strike="noStrike" baseline="0" dirty="0">
                <a:solidFill>
                  <a:srgbClr val="000000"/>
                </a:solidFill>
                <a:latin typeface="+mj-lt"/>
              </a:rPr>
              <a:t>Wie werden die </a:t>
            </a:r>
            <a:r>
              <a:rPr lang="de-DE" b="1" i="0" u="none" strike="noStrike" baseline="0" dirty="0">
                <a:solidFill>
                  <a:srgbClr val="000000"/>
                </a:solidFill>
                <a:latin typeface="+mj-lt"/>
              </a:rPr>
              <a:t>Mitbestimmungsrechte</a:t>
            </a:r>
            <a:r>
              <a:rPr lang="de-DE" b="0" i="0" u="none" strike="noStrike" baseline="0" dirty="0">
                <a:solidFill>
                  <a:srgbClr val="000000"/>
                </a:solidFill>
                <a:latin typeface="+mj-lt"/>
              </a:rPr>
              <a:t> umgesetzt? </a:t>
            </a:r>
          </a:p>
          <a:p>
            <a:pPr lvl="1"/>
            <a:r>
              <a:rPr lang="de-DE" b="0" i="0" u="none" strike="noStrike" baseline="0" dirty="0">
                <a:solidFill>
                  <a:srgbClr val="000000"/>
                </a:solidFill>
                <a:latin typeface="+mj-lt"/>
              </a:rPr>
              <a:t>Wer ist </a:t>
            </a:r>
            <a:r>
              <a:rPr lang="de-DE" b="1" i="0" u="none" strike="noStrike" baseline="0" dirty="0">
                <a:solidFill>
                  <a:srgbClr val="000000"/>
                </a:solidFill>
                <a:latin typeface="+mj-lt"/>
              </a:rPr>
              <a:t>verantwortlich</a:t>
            </a:r>
            <a:r>
              <a:rPr lang="de-DE" b="0" i="0" u="none" strike="noStrike" baseline="0" dirty="0">
                <a:solidFill>
                  <a:srgbClr val="000000"/>
                </a:solidFill>
                <a:latin typeface="+mj-lt"/>
              </a:rPr>
              <a:t> (Abteilung, Person)? An wen kann sich der Betriebsrat mit inhaltlichen Fragen wenden? </a:t>
            </a:r>
          </a:p>
          <a:p>
            <a:pPr lvl="1"/>
            <a:r>
              <a:rPr lang="de-DE" b="0" i="0" u="none" strike="noStrike" baseline="0" dirty="0">
                <a:solidFill>
                  <a:srgbClr val="000000"/>
                </a:solidFill>
                <a:latin typeface="+mj-lt"/>
              </a:rPr>
              <a:t>Welche </a:t>
            </a:r>
            <a:r>
              <a:rPr lang="de-DE" b="1" i="0" u="none" strike="noStrike" baseline="0" dirty="0">
                <a:solidFill>
                  <a:srgbClr val="000000"/>
                </a:solidFill>
                <a:latin typeface="+mj-lt"/>
              </a:rPr>
              <a:t>Qualifikationen</a:t>
            </a:r>
            <a:r>
              <a:rPr lang="de-DE" b="0" i="0" u="none" strike="noStrike" baseline="0" dirty="0">
                <a:solidFill>
                  <a:srgbClr val="000000"/>
                </a:solidFill>
                <a:latin typeface="+mj-lt"/>
              </a:rPr>
              <a:t> braucht es auf Seiten der </a:t>
            </a:r>
            <a:r>
              <a:rPr lang="de-DE" b="0" i="0" u="none" strike="noStrike" baseline="0" dirty="0" err="1">
                <a:solidFill>
                  <a:srgbClr val="000000"/>
                </a:solidFill>
                <a:latin typeface="+mj-lt"/>
              </a:rPr>
              <a:t>Anwender:innen</a:t>
            </a:r>
            <a:r>
              <a:rPr lang="de-DE" b="0" i="0" u="none" strike="noStrike" baseline="0" dirty="0">
                <a:solidFill>
                  <a:srgbClr val="000000"/>
                </a:solidFill>
                <a:latin typeface="+mj-lt"/>
              </a:rPr>
              <a:t>? Gibt es Unterweisungen/ Schulungen? </a:t>
            </a:r>
          </a:p>
          <a:p>
            <a:pPr lvl="1"/>
            <a:r>
              <a:rPr lang="de-DE" b="0" i="1" u="none" strike="noStrike" baseline="0" dirty="0">
                <a:solidFill>
                  <a:srgbClr val="000000"/>
                </a:solidFill>
                <a:latin typeface="+mj-lt"/>
              </a:rPr>
              <a:t>Wie und von wem wird </a:t>
            </a:r>
            <a:r>
              <a:rPr lang="de-DE" b="1" i="1" u="none" strike="noStrike" baseline="0" dirty="0">
                <a:solidFill>
                  <a:srgbClr val="000000"/>
                </a:solidFill>
                <a:latin typeface="+mj-lt"/>
              </a:rPr>
              <a:t>entschieden</a:t>
            </a:r>
            <a:r>
              <a:rPr lang="de-DE" b="0" i="1" u="none" strike="noStrike" baseline="0" dirty="0">
                <a:solidFill>
                  <a:srgbClr val="000000"/>
                </a:solidFill>
                <a:latin typeface="+mj-lt"/>
              </a:rPr>
              <a:t>, welche Funktionalitäten der Software von wem genutzt werden müssen bzw. dürfen</a:t>
            </a:r>
            <a:r>
              <a:rPr lang="de-DE" b="0" i="0" u="none" strike="noStrike" baseline="0" dirty="0">
                <a:solidFill>
                  <a:srgbClr val="000000"/>
                </a:solidFill>
                <a:latin typeface="+mj-lt"/>
              </a:rPr>
              <a:t>? </a:t>
            </a:r>
          </a:p>
          <a:p>
            <a:pPr lvl="1"/>
            <a:r>
              <a:rPr lang="de-DE" b="0" i="1" u="none" strike="noStrike" baseline="0" dirty="0">
                <a:solidFill>
                  <a:srgbClr val="000000"/>
                </a:solidFill>
                <a:latin typeface="+mj-lt"/>
              </a:rPr>
              <a:t>Wer kann auf welche Daten </a:t>
            </a:r>
            <a:r>
              <a:rPr lang="de-DE" b="1" i="1" u="none" strike="noStrike" baseline="0" dirty="0">
                <a:solidFill>
                  <a:srgbClr val="000000"/>
                </a:solidFill>
                <a:latin typeface="+mj-lt"/>
              </a:rPr>
              <a:t>zugreifen</a:t>
            </a:r>
            <a:r>
              <a:rPr lang="de-DE" b="0" i="1" u="none" strike="noStrike" baseline="0" dirty="0">
                <a:solidFill>
                  <a:srgbClr val="000000"/>
                </a:solidFill>
                <a:latin typeface="+mj-lt"/>
              </a:rPr>
              <a:t>? Wer kann welche </a:t>
            </a:r>
            <a:r>
              <a:rPr lang="de-DE" b="1" i="1" u="none" strike="noStrike" baseline="0" dirty="0">
                <a:solidFill>
                  <a:srgbClr val="000000"/>
                </a:solidFill>
                <a:latin typeface="+mj-lt"/>
              </a:rPr>
              <a:t>Auswertungen</a:t>
            </a:r>
            <a:r>
              <a:rPr lang="de-DE" b="0" i="1" u="none" strike="noStrike" baseline="0" dirty="0">
                <a:solidFill>
                  <a:srgbClr val="000000"/>
                </a:solidFill>
                <a:latin typeface="+mj-lt"/>
              </a:rPr>
              <a:t> machen bzw. sehen? </a:t>
            </a:r>
          </a:p>
          <a:p>
            <a:pPr lvl="1"/>
            <a:r>
              <a:rPr lang="de-DE" b="0" i="0" u="none" strike="noStrike" baseline="0" dirty="0">
                <a:solidFill>
                  <a:srgbClr val="000000"/>
                </a:solidFill>
                <a:latin typeface="+mj-lt"/>
              </a:rPr>
              <a:t>Anhand welcher </a:t>
            </a:r>
            <a:r>
              <a:rPr lang="de-DE" b="1" i="0" u="none" strike="noStrike" baseline="0" dirty="0">
                <a:solidFill>
                  <a:srgbClr val="000000"/>
                </a:solidFill>
                <a:latin typeface="+mj-lt"/>
              </a:rPr>
              <a:t>Maßstäbe</a:t>
            </a:r>
            <a:r>
              <a:rPr lang="de-DE" b="0" i="0" u="none" strike="noStrike" baseline="0" dirty="0">
                <a:solidFill>
                  <a:srgbClr val="000000"/>
                </a:solidFill>
                <a:latin typeface="+mj-lt"/>
              </a:rPr>
              <a:t> werden die </a:t>
            </a:r>
            <a:r>
              <a:rPr lang="de-DE" b="1" i="0" u="none" strike="noStrike" baseline="0" dirty="0">
                <a:solidFill>
                  <a:srgbClr val="000000"/>
                </a:solidFill>
                <a:latin typeface="+mj-lt"/>
              </a:rPr>
              <a:t>Ziele</a:t>
            </a:r>
            <a:r>
              <a:rPr lang="de-DE" b="0" i="0" u="none" strike="noStrike" baseline="0" dirty="0">
                <a:solidFill>
                  <a:srgbClr val="000000"/>
                </a:solidFill>
                <a:latin typeface="+mj-lt"/>
              </a:rPr>
              <a:t> des Software-Einsatzes definiert? </a:t>
            </a:r>
            <a:r>
              <a:rPr lang="de-DE" dirty="0">
                <a:latin typeface="+mj-lt"/>
              </a:rPr>
              <a:t>Wer legt die Kennzahlen fest? Definiert das Unternehmen selbst oder die Firma, die die Software herstellt? Welcher Maßstab gilt, wann etwas als „gut / passend / gelungen “ einzuordnen ist? </a:t>
            </a:r>
          </a:p>
          <a:p>
            <a:endParaRPr lang="de-AT" dirty="0"/>
          </a:p>
        </p:txBody>
      </p:sp>
    </p:spTree>
    <p:extLst>
      <p:ext uri="{BB962C8B-B14F-4D97-AF65-F5344CB8AC3E}">
        <p14:creationId xmlns:p14="http://schemas.microsoft.com/office/powerpoint/2010/main" val="225137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452344A-99FF-B67B-60A0-1225725B3B14}"/>
              </a:ext>
            </a:extLst>
          </p:cNvPr>
          <p:cNvSpPr/>
          <p:nvPr/>
        </p:nvSpPr>
        <p:spPr>
          <a:xfrm>
            <a:off x="263352" y="6093296"/>
            <a:ext cx="10297144" cy="514341"/>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a:extLst>
              <a:ext uri="{FF2B5EF4-FFF2-40B4-BE49-F238E27FC236}">
                <a16:creationId xmlns:a16="http://schemas.microsoft.com/office/drawing/2014/main" id="{2C609842-C296-8612-87A5-1A8B05659B74}"/>
              </a:ext>
            </a:extLst>
          </p:cNvPr>
          <p:cNvSpPr>
            <a:spLocks noGrp="1"/>
          </p:cNvSpPr>
          <p:nvPr>
            <p:ph type="title"/>
          </p:nvPr>
        </p:nvSpPr>
        <p:spPr>
          <a:xfrm>
            <a:off x="281683" y="434855"/>
            <a:ext cx="7920880" cy="555270"/>
          </a:xfrm>
        </p:spPr>
        <p:txBody>
          <a:bodyPr>
            <a:normAutofit fontScale="90000"/>
          </a:bodyPr>
          <a:lstStyle/>
          <a:p>
            <a:r>
              <a:rPr lang="de-DE" dirty="0"/>
              <a:t>Fragen eines*r KI-nutzenden BR (3)</a:t>
            </a:r>
            <a:endParaRPr lang="de-AT" dirty="0"/>
          </a:p>
        </p:txBody>
      </p:sp>
      <p:sp>
        <p:nvSpPr>
          <p:cNvPr id="3" name="Textplatzhalter 2">
            <a:extLst>
              <a:ext uri="{FF2B5EF4-FFF2-40B4-BE49-F238E27FC236}">
                <a16:creationId xmlns:a16="http://schemas.microsoft.com/office/drawing/2014/main" id="{20DBF821-FE89-E719-4241-F5DD010657C7}"/>
              </a:ext>
            </a:extLst>
          </p:cNvPr>
          <p:cNvSpPr>
            <a:spLocks noGrp="1"/>
          </p:cNvSpPr>
          <p:nvPr>
            <p:ph type="body" sz="quarter" idx="12"/>
          </p:nvPr>
        </p:nvSpPr>
        <p:spPr>
          <a:xfrm>
            <a:off x="263352" y="1167511"/>
            <a:ext cx="12151502" cy="6040491"/>
          </a:xfrm>
        </p:spPr>
        <p:txBody>
          <a:bodyPr>
            <a:normAutofit/>
          </a:bodyPr>
          <a:lstStyle/>
          <a:p>
            <a:pPr marL="0" indent="0">
              <a:buNone/>
            </a:pPr>
            <a:r>
              <a:rPr lang="de-DE" sz="2400" dirty="0">
                <a:solidFill>
                  <a:srgbClr val="000000"/>
                </a:solidFill>
                <a:latin typeface="Arial" panose="020B0604020202020204" pitchFamily="34" charset="0"/>
              </a:rPr>
              <a:t>Wie funktioniert die </a:t>
            </a:r>
            <a:r>
              <a:rPr lang="de-DE" sz="2400" b="1" dirty="0">
                <a:solidFill>
                  <a:srgbClr val="000000"/>
                </a:solidFill>
                <a:latin typeface="Arial" panose="020B0604020202020204" pitchFamily="34" charset="0"/>
              </a:rPr>
              <a:t>automatisierte </a:t>
            </a:r>
            <a:r>
              <a:rPr lang="de-DE" sz="2400" dirty="0">
                <a:solidFill>
                  <a:srgbClr val="000000"/>
                </a:solidFill>
                <a:latin typeface="Arial" panose="020B0604020202020204" pitchFamily="34" charset="0"/>
              </a:rPr>
              <a:t>(unterstützte) </a:t>
            </a:r>
            <a:r>
              <a:rPr lang="de-DE" sz="2400" b="1" dirty="0">
                <a:solidFill>
                  <a:srgbClr val="000000"/>
                </a:solidFill>
                <a:latin typeface="Arial" panose="020B0604020202020204" pitchFamily="34" charset="0"/>
              </a:rPr>
              <a:t>Entscheidungsfindung?</a:t>
            </a:r>
          </a:p>
          <a:p>
            <a:pPr marL="342900" indent="-342900">
              <a:buFont typeface="Arial" panose="020B0604020202020204" pitchFamily="34" charset="0"/>
              <a:buChar char="•"/>
            </a:pPr>
            <a:r>
              <a:rPr lang="de-DE" sz="2200" dirty="0"/>
              <a:t>Welche </a:t>
            </a:r>
            <a:r>
              <a:rPr lang="de-DE" sz="2200" b="1" dirty="0"/>
              <a:t>Entscheidungen</a:t>
            </a:r>
            <a:r>
              <a:rPr lang="de-DE" sz="2200" dirty="0"/>
              <a:t> werden aufgrund welcher Daten vorbereitet/ gefällt? Nach welchen Kriterien entscheidet die Software? </a:t>
            </a:r>
            <a:r>
              <a:rPr lang="de-DE" sz="2200" i="1" dirty="0"/>
              <a:t>Sind allfällig diskriminierende Kriterien eingebaut? </a:t>
            </a:r>
            <a:r>
              <a:rPr lang="de-DE" sz="2200" dirty="0"/>
              <a:t>Es müssen Begründungen für die verwendeten Kriterien vorliegen, die verständlich sind. Ist es schlüssig und zulässig, die Aussagen der Software aus den verwendeten Daten abzuleiten?</a:t>
            </a:r>
          </a:p>
          <a:p>
            <a:pPr marL="342900" indent="-342900">
              <a:buFont typeface="Arial" panose="020B0604020202020204" pitchFamily="34" charset="0"/>
              <a:buChar char="•"/>
            </a:pPr>
            <a:r>
              <a:rPr lang="de-DE" sz="2200" b="0" i="0" u="none" strike="noStrike" baseline="0" dirty="0">
                <a:solidFill>
                  <a:srgbClr val="000000"/>
                </a:solidFill>
              </a:rPr>
              <a:t>Wie transparent ist der </a:t>
            </a:r>
            <a:r>
              <a:rPr lang="de-DE" sz="2200" b="1" i="0" u="none" strike="noStrike" baseline="0" dirty="0">
                <a:solidFill>
                  <a:srgbClr val="000000"/>
                </a:solidFill>
              </a:rPr>
              <a:t>Entscheidungsweg</a:t>
            </a:r>
            <a:r>
              <a:rPr lang="de-DE" sz="2200" b="0" i="0" u="none" strike="noStrike" baseline="0" dirty="0">
                <a:solidFill>
                  <a:srgbClr val="000000"/>
                </a:solidFill>
              </a:rPr>
              <a:t>? Sind die Entscheidungen plausibel und nachvollziehbar? Sind die Entscheidungspfade verständlich dargestellt? </a:t>
            </a:r>
          </a:p>
          <a:p>
            <a:pPr marL="342900" indent="-342900">
              <a:buFont typeface="Arial" panose="020B0604020202020204" pitchFamily="34" charset="0"/>
              <a:buChar char="•"/>
            </a:pPr>
            <a:r>
              <a:rPr lang="de-DE" sz="2200" dirty="0">
                <a:solidFill>
                  <a:srgbClr val="000000"/>
                </a:solidFill>
              </a:rPr>
              <a:t>Können automatische Entscheidungen korrigiert werden? Gibt es Melde- und Eingriffsmöglichkeiten, wenn Zweifel an Entscheidungen bestehen? </a:t>
            </a:r>
          </a:p>
          <a:p>
            <a:pPr marL="342900" indent="-342900">
              <a:buFont typeface="Arial" panose="020B0604020202020204" pitchFamily="34" charset="0"/>
              <a:buChar char="•"/>
            </a:pPr>
            <a:r>
              <a:rPr lang="de-DE" sz="2200" dirty="0">
                <a:solidFill>
                  <a:srgbClr val="000000"/>
                </a:solidFill>
              </a:rPr>
              <a:t>Werden mögliche subtile Beeinflussungen durch die Gestaltung der Softwareoberfläche ausgeschlossen (z. B. sind manche Buttons mehr hervorgehoben als andere, bestimmte Informationen einfacher aufzufinden als andere)? </a:t>
            </a:r>
            <a:br>
              <a:rPr lang="de-DE" sz="2200" b="0" i="0" u="none" strike="noStrike" baseline="0" dirty="0">
                <a:solidFill>
                  <a:srgbClr val="000000"/>
                </a:solidFill>
              </a:rPr>
            </a:br>
            <a:endParaRPr lang="de-DE" sz="1800" i="0" u="none" strike="noStrike" baseline="0" dirty="0">
              <a:solidFill>
                <a:srgbClr val="000000"/>
              </a:solidFill>
            </a:endParaRPr>
          </a:p>
          <a:p>
            <a:pPr marL="0" indent="0">
              <a:buNone/>
            </a:pPr>
            <a:r>
              <a:rPr lang="de-DE" sz="1800" i="1" u="none" strike="noStrike" baseline="0" dirty="0">
                <a:solidFill>
                  <a:srgbClr val="000000"/>
                </a:solidFill>
              </a:rPr>
              <a:t>    </a:t>
            </a:r>
            <a:endParaRPr lang="de-AT" dirty="0"/>
          </a:p>
        </p:txBody>
      </p:sp>
      <p:sp>
        <p:nvSpPr>
          <p:cNvPr id="5" name="Rechteck 4">
            <a:extLst>
              <a:ext uri="{FF2B5EF4-FFF2-40B4-BE49-F238E27FC236}">
                <a16:creationId xmlns:a16="http://schemas.microsoft.com/office/drawing/2014/main" id="{0BD6E403-3669-F14C-40D6-598A5649AB7B}"/>
              </a:ext>
            </a:extLst>
          </p:cNvPr>
          <p:cNvSpPr/>
          <p:nvPr/>
        </p:nvSpPr>
        <p:spPr>
          <a:xfrm>
            <a:off x="546001" y="5821259"/>
            <a:ext cx="11377264" cy="78637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feld 6">
            <a:extLst>
              <a:ext uri="{FF2B5EF4-FFF2-40B4-BE49-F238E27FC236}">
                <a16:creationId xmlns:a16="http://schemas.microsoft.com/office/drawing/2014/main" id="{E9FBADB5-68DC-806B-0D75-3081EA1814E7}"/>
              </a:ext>
            </a:extLst>
          </p:cNvPr>
          <p:cNvSpPr txBox="1"/>
          <p:nvPr/>
        </p:nvSpPr>
        <p:spPr>
          <a:xfrm>
            <a:off x="623392" y="6021288"/>
            <a:ext cx="11161240" cy="923330"/>
          </a:xfrm>
          <a:prstGeom prst="rect">
            <a:avLst/>
          </a:prstGeom>
          <a:noFill/>
        </p:spPr>
        <p:txBody>
          <a:bodyPr wrap="square" rtlCol="0">
            <a:spAutoFit/>
          </a:bodyPr>
          <a:lstStyle/>
          <a:p>
            <a:r>
              <a:rPr lang="de-DE" sz="1800" i="1" u="none" strike="noStrike" baseline="0" dirty="0">
                <a:solidFill>
                  <a:srgbClr val="000000"/>
                </a:solidFill>
              </a:rPr>
              <a:t> siehe: </a:t>
            </a:r>
            <a:r>
              <a:rPr lang="de-DE" sz="1800" b="1" i="1" u="none" strike="noStrike" baseline="0" dirty="0">
                <a:solidFill>
                  <a:srgbClr val="000000"/>
                </a:solidFill>
              </a:rPr>
              <a:t>EINFÜHRUNG VON SYSTEMEN MIT SOGENANNTER „KÜNSTLICHER INTELLIGENZ (KI)“   </a:t>
            </a:r>
            <a:br>
              <a:rPr lang="de-DE" sz="1800" b="1" i="1" u="none" strike="noStrike" baseline="0" dirty="0">
                <a:solidFill>
                  <a:srgbClr val="000000"/>
                </a:solidFill>
              </a:rPr>
            </a:br>
            <a:r>
              <a:rPr lang="de-DE" sz="1800" b="1" i="1" u="none" strike="noStrike" baseline="0" dirty="0">
                <a:solidFill>
                  <a:srgbClr val="000000"/>
                </a:solidFill>
              </a:rPr>
              <a:t>						</a:t>
            </a:r>
            <a:r>
              <a:rPr lang="de-AT" sz="1800" b="1" i="1" u="none" strike="noStrike" baseline="0" dirty="0">
                <a:solidFill>
                  <a:srgbClr val="000000"/>
                </a:solidFill>
              </a:rPr>
              <a:t>Leitfaden für Betriebsräte </a:t>
            </a:r>
            <a:r>
              <a:rPr lang="de-AT" sz="1800" i="1" dirty="0">
                <a:solidFill>
                  <a:srgbClr val="000000"/>
                </a:solidFill>
              </a:rPr>
              <a:t>August 2021</a:t>
            </a:r>
            <a:endParaRPr lang="de-AT" sz="1800" i="1" dirty="0"/>
          </a:p>
          <a:p>
            <a:endParaRPr lang="de-DE" dirty="0"/>
          </a:p>
        </p:txBody>
      </p:sp>
    </p:spTree>
    <p:extLst>
      <p:ext uri="{BB962C8B-B14F-4D97-AF65-F5344CB8AC3E}">
        <p14:creationId xmlns:p14="http://schemas.microsoft.com/office/powerpoint/2010/main" val="3493861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870335A-9AA3-691D-E508-26DD196356B7}"/>
              </a:ext>
            </a:extLst>
          </p:cNvPr>
          <p:cNvSpPr>
            <a:spLocks noGrp="1"/>
          </p:cNvSpPr>
          <p:nvPr>
            <p:ph type="title"/>
          </p:nvPr>
        </p:nvSpPr>
        <p:spPr>
          <a:xfrm>
            <a:off x="911424" y="1844824"/>
            <a:ext cx="7848872" cy="3672408"/>
          </a:xfrm>
        </p:spPr>
        <p:txBody>
          <a:bodyPr>
            <a:normAutofit fontScale="90000"/>
          </a:bodyPr>
          <a:lstStyle/>
          <a:p>
            <a:r>
              <a:rPr lang="de-DE" sz="4000" dirty="0"/>
              <a:t>Es gibt Vieles </a:t>
            </a:r>
            <a:br>
              <a:rPr lang="de-DE" sz="4000" dirty="0"/>
            </a:br>
            <a:r>
              <a:rPr lang="de-DE" sz="4000" dirty="0"/>
              <a:t>für das es sich lohnt, </a:t>
            </a:r>
            <a:br>
              <a:rPr lang="de-DE" sz="4000" dirty="0"/>
            </a:br>
            <a:r>
              <a:rPr lang="de-DE" sz="4000" dirty="0"/>
              <a:t>organisiert zu sein</a:t>
            </a:r>
            <a:br>
              <a:rPr lang="de-DE" sz="4000" dirty="0"/>
            </a:br>
            <a:br>
              <a:rPr lang="de-DE" sz="4000" dirty="0"/>
            </a:br>
            <a:r>
              <a:rPr lang="de-DE" sz="4000" dirty="0">
                <a:solidFill>
                  <a:schemeClr val="accent2"/>
                </a:solidFill>
              </a:rPr>
              <a:t>zum Beispiel um künstliche „Intelligenz“ zu verstehen</a:t>
            </a:r>
            <a:br>
              <a:rPr lang="de-DE" sz="4000" dirty="0"/>
            </a:br>
            <a:endParaRPr lang="de-AT" sz="4000" dirty="0"/>
          </a:p>
        </p:txBody>
      </p:sp>
    </p:spTree>
    <p:extLst>
      <p:ext uri="{BB962C8B-B14F-4D97-AF65-F5344CB8AC3E}">
        <p14:creationId xmlns:p14="http://schemas.microsoft.com/office/powerpoint/2010/main" val="410787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3FEF82B2-902D-3C6B-D1B3-A64B4C683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60" y="1235524"/>
            <a:ext cx="2457910" cy="3473724"/>
          </a:xfrm>
          <a:prstGeom prst="rect">
            <a:avLst/>
          </a:prstGeom>
        </p:spPr>
      </p:pic>
      <p:sp>
        <p:nvSpPr>
          <p:cNvPr id="2" name="Titel 1">
            <a:extLst>
              <a:ext uri="{FF2B5EF4-FFF2-40B4-BE49-F238E27FC236}">
                <a16:creationId xmlns:a16="http://schemas.microsoft.com/office/drawing/2014/main" id="{F8A82B2A-3848-B367-52A1-0E2AA0DF099D}"/>
              </a:ext>
            </a:extLst>
          </p:cNvPr>
          <p:cNvSpPr>
            <a:spLocks noGrp="1"/>
          </p:cNvSpPr>
          <p:nvPr>
            <p:ph type="title"/>
          </p:nvPr>
        </p:nvSpPr>
        <p:spPr>
          <a:xfrm>
            <a:off x="171176" y="198628"/>
            <a:ext cx="9525224" cy="523468"/>
          </a:xfrm>
        </p:spPr>
        <p:txBody>
          <a:bodyPr>
            <a:normAutofit fontScale="90000"/>
          </a:bodyPr>
          <a:lstStyle/>
          <a:p>
            <a:r>
              <a:rPr lang="de-DE" dirty="0"/>
              <a:t>Wann wurden die Erfindungen entwickelt?</a:t>
            </a:r>
            <a:br>
              <a:rPr lang="de-DE" dirty="0"/>
            </a:br>
            <a:r>
              <a:rPr lang="de-DE" dirty="0"/>
              <a:t>Und wozu?</a:t>
            </a:r>
            <a:endParaRPr lang="de-AT" dirty="0"/>
          </a:p>
        </p:txBody>
      </p:sp>
      <p:pic>
        <p:nvPicPr>
          <p:cNvPr id="6" name="Grafik 5" descr="Ein Bild, das Person, Hund, Im Haus, Halten enthält.&#10;&#10;Automatisch generierte Beschreibung">
            <a:extLst>
              <a:ext uri="{FF2B5EF4-FFF2-40B4-BE49-F238E27FC236}">
                <a16:creationId xmlns:a16="http://schemas.microsoft.com/office/drawing/2014/main" id="{9DB6DD46-FAB2-E4BC-7631-5121A43F4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91" y="4546345"/>
            <a:ext cx="4461980" cy="2172546"/>
          </a:xfrm>
          <a:prstGeom prst="rect">
            <a:avLst/>
          </a:prstGeom>
        </p:spPr>
      </p:pic>
      <p:pic>
        <p:nvPicPr>
          <p:cNvPr id="8" name="Grafik 7" descr="Ein Bild, das Text, Elektronik, Elektronisches Gerät, Ausgabegerät enthält.&#10;&#10;Automatisch generierte Beschreibung">
            <a:extLst>
              <a:ext uri="{FF2B5EF4-FFF2-40B4-BE49-F238E27FC236}">
                <a16:creationId xmlns:a16="http://schemas.microsoft.com/office/drawing/2014/main" id="{68DBEC3D-A7CA-9DB5-F2F9-994E7433D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085" y="706765"/>
            <a:ext cx="3918570" cy="2866605"/>
          </a:xfrm>
          <a:prstGeom prst="rect">
            <a:avLst/>
          </a:prstGeom>
        </p:spPr>
      </p:pic>
      <p:pic>
        <p:nvPicPr>
          <p:cNvPr id="14" name="Grafik 13" descr="Ein Bild, das Elektronik, Elektronisches Gerät, Gerät, Text enthält.&#10;&#10;Automatisch generierte Beschreibung">
            <a:extLst>
              <a:ext uri="{FF2B5EF4-FFF2-40B4-BE49-F238E27FC236}">
                <a16:creationId xmlns:a16="http://schemas.microsoft.com/office/drawing/2014/main" id="{6BBAF1B2-DAA6-F1D1-8E48-42FD3E6175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0839" y="1683480"/>
            <a:ext cx="3320530" cy="2383631"/>
          </a:xfrm>
          <a:prstGeom prst="rect">
            <a:avLst/>
          </a:prstGeom>
        </p:spPr>
      </p:pic>
      <p:pic>
        <p:nvPicPr>
          <p:cNvPr id="5" name="Grafik 4" descr="Ein Bild, das Text, Screenshot, Diagramm, Design enthält.&#10;&#10;Automatisch generierte Beschreibung">
            <a:extLst>
              <a:ext uri="{FF2B5EF4-FFF2-40B4-BE49-F238E27FC236}">
                <a16:creationId xmlns:a16="http://schemas.microsoft.com/office/drawing/2014/main" id="{12D5A524-35B7-AD17-A549-62577EB04A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10" y="4336098"/>
            <a:ext cx="4481820" cy="2521902"/>
          </a:xfrm>
          <a:prstGeom prst="rect">
            <a:avLst/>
          </a:prstGeom>
        </p:spPr>
      </p:pic>
      <p:pic>
        <p:nvPicPr>
          <p:cNvPr id="9" name="Grafik 8" descr="Ein Bild, das Farbigkeit, Grafiken, Screenshot, Grafikdesign enthält.&#10;&#10;Automatisch generierte Beschreibung">
            <a:extLst>
              <a:ext uri="{FF2B5EF4-FFF2-40B4-BE49-F238E27FC236}">
                <a16:creationId xmlns:a16="http://schemas.microsoft.com/office/drawing/2014/main" id="{33A0EE99-B81B-B3E3-6019-43352F937CC8}"/>
              </a:ext>
            </a:extLst>
          </p:cNvPr>
          <p:cNvPicPr>
            <a:picLocks noChangeAspect="1"/>
          </p:cNvPicPr>
          <p:nvPr/>
        </p:nvPicPr>
        <p:blipFill rotWithShape="1">
          <a:blip r:embed="rId7">
            <a:extLst>
              <a:ext uri="{28A0092B-C50C-407E-A947-70E740481C1C}">
                <a14:useLocalDpi xmlns:a14="http://schemas.microsoft.com/office/drawing/2010/main" val="0"/>
              </a:ext>
            </a:extLst>
          </a:blip>
          <a:srcRect l="540" t="-4515" r="-540" b="8766"/>
          <a:stretch/>
        </p:blipFill>
        <p:spPr>
          <a:xfrm>
            <a:off x="7529531" y="2896794"/>
            <a:ext cx="2922848" cy="3961206"/>
          </a:xfrm>
          <a:prstGeom prst="rect">
            <a:avLst/>
          </a:prstGeom>
        </p:spPr>
      </p:pic>
      <p:sp>
        <p:nvSpPr>
          <p:cNvPr id="11" name="Textfeld 10">
            <a:extLst>
              <a:ext uri="{FF2B5EF4-FFF2-40B4-BE49-F238E27FC236}">
                <a16:creationId xmlns:a16="http://schemas.microsoft.com/office/drawing/2014/main" id="{479938C9-CD3A-E219-6BF5-984953595F87}"/>
              </a:ext>
            </a:extLst>
          </p:cNvPr>
          <p:cNvSpPr txBox="1"/>
          <p:nvPr/>
        </p:nvSpPr>
        <p:spPr>
          <a:xfrm>
            <a:off x="1921974" y="1349464"/>
            <a:ext cx="720080" cy="369332"/>
          </a:xfrm>
          <a:prstGeom prst="rect">
            <a:avLst/>
          </a:prstGeom>
          <a:noFill/>
        </p:spPr>
        <p:txBody>
          <a:bodyPr wrap="square" rtlCol="0">
            <a:spAutoFit/>
          </a:bodyPr>
          <a:lstStyle/>
          <a:p>
            <a:r>
              <a:rPr lang="de-DE" dirty="0">
                <a:solidFill>
                  <a:schemeClr val="accent2"/>
                </a:solidFill>
              </a:rPr>
              <a:t>1902</a:t>
            </a:r>
            <a:endParaRPr lang="de-AT" dirty="0">
              <a:solidFill>
                <a:schemeClr val="accent2"/>
              </a:solidFill>
            </a:endParaRPr>
          </a:p>
        </p:txBody>
      </p:sp>
      <p:sp>
        <p:nvSpPr>
          <p:cNvPr id="13" name="Textfeld 12">
            <a:extLst>
              <a:ext uri="{FF2B5EF4-FFF2-40B4-BE49-F238E27FC236}">
                <a16:creationId xmlns:a16="http://schemas.microsoft.com/office/drawing/2014/main" id="{B4FDE725-7D40-063A-8C6A-2EC3EA80F660}"/>
              </a:ext>
            </a:extLst>
          </p:cNvPr>
          <p:cNvSpPr txBox="1"/>
          <p:nvPr/>
        </p:nvSpPr>
        <p:spPr>
          <a:xfrm>
            <a:off x="8688288" y="1432447"/>
            <a:ext cx="720080" cy="369332"/>
          </a:xfrm>
          <a:prstGeom prst="rect">
            <a:avLst/>
          </a:prstGeom>
          <a:noFill/>
        </p:spPr>
        <p:txBody>
          <a:bodyPr wrap="square" rtlCol="0">
            <a:spAutoFit/>
          </a:bodyPr>
          <a:lstStyle/>
          <a:p>
            <a:r>
              <a:rPr lang="de-DE" dirty="0">
                <a:solidFill>
                  <a:schemeClr val="accent2"/>
                </a:solidFill>
              </a:rPr>
              <a:t>1966</a:t>
            </a:r>
            <a:endParaRPr lang="de-AT" dirty="0">
              <a:solidFill>
                <a:schemeClr val="accent2"/>
              </a:solidFill>
            </a:endParaRPr>
          </a:p>
        </p:txBody>
      </p:sp>
      <p:sp>
        <p:nvSpPr>
          <p:cNvPr id="16" name="Textfeld 15">
            <a:extLst>
              <a:ext uri="{FF2B5EF4-FFF2-40B4-BE49-F238E27FC236}">
                <a16:creationId xmlns:a16="http://schemas.microsoft.com/office/drawing/2014/main" id="{561A1687-41D3-C414-72DF-EB2F06694636}"/>
              </a:ext>
            </a:extLst>
          </p:cNvPr>
          <p:cNvSpPr txBox="1"/>
          <p:nvPr/>
        </p:nvSpPr>
        <p:spPr>
          <a:xfrm>
            <a:off x="2846863" y="3581182"/>
            <a:ext cx="720080" cy="369332"/>
          </a:xfrm>
          <a:prstGeom prst="rect">
            <a:avLst/>
          </a:prstGeom>
          <a:noFill/>
        </p:spPr>
        <p:txBody>
          <a:bodyPr wrap="square" rtlCol="0">
            <a:spAutoFit/>
          </a:bodyPr>
          <a:lstStyle/>
          <a:p>
            <a:r>
              <a:rPr lang="de-DE" dirty="0">
                <a:solidFill>
                  <a:schemeClr val="accent2"/>
                </a:solidFill>
              </a:rPr>
              <a:t>1989</a:t>
            </a:r>
            <a:endParaRPr lang="de-AT" dirty="0">
              <a:solidFill>
                <a:schemeClr val="accent2"/>
              </a:solidFill>
            </a:endParaRPr>
          </a:p>
        </p:txBody>
      </p:sp>
      <p:sp>
        <p:nvSpPr>
          <p:cNvPr id="17" name="Textfeld 16">
            <a:extLst>
              <a:ext uri="{FF2B5EF4-FFF2-40B4-BE49-F238E27FC236}">
                <a16:creationId xmlns:a16="http://schemas.microsoft.com/office/drawing/2014/main" id="{3F49ADA7-2F98-9DDC-77C3-1616AD23D148}"/>
              </a:ext>
            </a:extLst>
          </p:cNvPr>
          <p:cNvSpPr txBox="1"/>
          <p:nvPr/>
        </p:nvSpPr>
        <p:spPr>
          <a:xfrm>
            <a:off x="3835553" y="5597049"/>
            <a:ext cx="1108319" cy="369332"/>
          </a:xfrm>
          <a:prstGeom prst="rect">
            <a:avLst/>
          </a:prstGeom>
          <a:noFill/>
        </p:spPr>
        <p:txBody>
          <a:bodyPr wrap="square" rtlCol="0">
            <a:spAutoFit/>
          </a:bodyPr>
          <a:lstStyle/>
          <a:p>
            <a:r>
              <a:rPr lang="de-DE" dirty="0">
                <a:solidFill>
                  <a:schemeClr val="accent2"/>
                </a:solidFill>
              </a:rPr>
              <a:t>ca. 2011</a:t>
            </a:r>
            <a:endParaRPr lang="de-AT" dirty="0">
              <a:solidFill>
                <a:schemeClr val="accent2"/>
              </a:solidFill>
            </a:endParaRPr>
          </a:p>
        </p:txBody>
      </p:sp>
      <p:sp>
        <p:nvSpPr>
          <p:cNvPr id="18" name="Textfeld 17">
            <a:extLst>
              <a:ext uri="{FF2B5EF4-FFF2-40B4-BE49-F238E27FC236}">
                <a16:creationId xmlns:a16="http://schemas.microsoft.com/office/drawing/2014/main" id="{D50FEBF7-B1F2-C747-8894-840FED3EF78A}"/>
              </a:ext>
            </a:extLst>
          </p:cNvPr>
          <p:cNvSpPr txBox="1"/>
          <p:nvPr/>
        </p:nvSpPr>
        <p:spPr>
          <a:xfrm>
            <a:off x="2389277" y="4692489"/>
            <a:ext cx="720080" cy="646331"/>
          </a:xfrm>
          <a:prstGeom prst="rect">
            <a:avLst/>
          </a:prstGeom>
          <a:noFill/>
        </p:spPr>
        <p:txBody>
          <a:bodyPr wrap="square" rtlCol="0">
            <a:spAutoFit/>
          </a:bodyPr>
          <a:lstStyle/>
          <a:p>
            <a:r>
              <a:rPr lang="de-DE" dirty="0">
                <a:solidFill>
                  <a:schemeClr val="accent2"/>
                </a:solidFill>
              </a:rPr>
              <a:t>1993-2011</a:t>
            </a:r>
            <a:endParaRPr lang="de-AT" dirty="0">
              <a:solidFill>
                <a:schemeClr val="accent2"/>
              </a:solidFill>
            </a:endParaRPr>
          </a:p>
        </p:txBody>
      </p:sp>
      <p:sp>
        <p:nvSpPr>
          <p:cNvPr id="20" name="Textfeld 19">
            <a:extLst>
              <a:ext uri="{FF2B5EF4-FFF2-40B4-BE49-F238E27FC236}">
                <a16:creationId xmlns:a16="http://schemas.microsoft.com/office/drawing/2014/main" id="{BA0BAE40-C312-C9B4-94D8-F494BD60ABC5}"/>
              </a:ext>
            </a:extLst>
          </p:cNvPr>
          <p:cNvSpPr txBox="1"/>
          <p:nvPr/>
        </p:nvSpPr>
        <p:spPr>
          <a:xfrm>
            <a:off x="8784843" y="6117119"/>
            <a:ext cx="720080" cy="369332"/>
          </a:xfrm>
          <a:prstGeom prst="rect">
            <a:avLst/>
          </a:prstGeom>
          <a:noFill/>
        </p:spPr>
        <p:txBody>
          <a:bodyPr wrap="square" rtlCol="0">
            <a:spAutoFit/>
          </a:bodyPr>
          <a:lstStyle/>
          <a:p>
            <a:r>
              <a:rPr lang="de-DE" dirty="0">
                <a:solidFill>
                  <a:schemeClr val="accent2"/>
                </a:solidFill>
              </a:rPr>
              <a:t>2021</a:t>
            </a:r>
            <a:endParaRPr lang="de-AT" dirty="0">
              <a:solidFill>
                <a:schemeClr val="accent2"/>
              </a:solidFill>
            </a:endParaRPr>
          </a:p>
        </p:txBody>
      </p:sp>
      <p:sp>
        <p:nvSpPr>
          <p:cNvPr id="4" name="Textplatzhalter 3">
            <a:extLst>
              <a:ext uri="{FF2B5EF4-FFF2-40B4-BE49-F238E27FC236}">
                <a16:creationId xmlns:a16="http://schemas.microsoft.com/office/drawing/2014/main" id="{F6F32020-3910-6B16-A28B-F9A7F0FB766D}"/>
              </a:ext>
            </a:extLst>
          </p:cNvPr>
          <p:cNvSpPr>
            <a:spLocks noGrp="1"/>
          </p:cNvSpPr>
          <p:nvPr>
            <p:ph type="body" sz="quarter" idx="12"/>
          </p:nvPr>
        </p:nvSpPr>
        <p:spPr>
          <a:xfrm>
            <a:off x="10056440" y="168377"/>
            <a:ext cx="1956233" cy="4377967"/>
          </a:xfrm>
          <a:gradFill>
            <a:gsLst>
              <a:gs pos="0">
                <a:schemeClr val="accent2">
                  <a:lumMod val="0"/>
                  <a:lumOff val="100000"/>
                </a:schemeClr>
              </a:gs>
              <a:gs pos="55000">
                <a:schemeClr val="accent2">
                  <a:lumMod val="0"/>
                  <a:lumOff val="100000"/>
                </a:schemeClr>
              </a:gs>
              <a:gs pos="100000">
                <a:schemeClr val="accent2">
                  <a:lumMod val="100000"/>
                </a:schemeClr>
              </a:gs>
            </a:gsLst>
            <a:path path="circle">
              <a:fillToRect r="100000" b="100000"/>
            </a:path>
          </a:gradFill>
          <a:ln w="28575">
            <a:solidFill>
              <a:schemeClr val="accent2"/>
            </a:solidFill>
            <a:prstDash val="sysDot"/>
          </a:ln>
        </p:spPr>
        <p:txBody>
          <a:bodyPr/>
          <a:lstStyle/>
          <a:p>
            <a:r>
              <a:rPr lang="de-DE" dirty="0"/>
              <a:t>LaMDA </a:t>
            </a:r>
            <a:r>
              <a:rPr lang="de-DE" sz="1800" dirty="0"/>
              <a:t>(Google AI, Mai 2021)</a:t>
            </a:r>
          </a:p>
          <a:p>
            <a:r>
              <a:rPr lang="de-DE" dirty="0"/>
              <a:t>Gato</a:t>
            </a:r>
            <a:r>
              <a:rPr lang="de-DE" sz="2000" dirty="0"/>
              <a:t> </a:t>
            </a:r>
            <a:r>
              <a:rPr lang="de-DE" sz="1800" dirty="0"/>
              <a:t>(Microsoft, Mai 2022)</a:t>
            </a:r>
          </a:p>
          <a:p>
            <a:r>
              <a:rPr lang="de-DE" dirty="0"/>
              <a:t>ChatGPT</a:t>
            </a:r>
            <a:br>
              <a:rPr lang="de-DE" dirty="0"/>
            </a:br>
            <a:r>
              <a:rPr lang="de-DE" sz="1800" dirty="0"/>
              <a:t>(Open AI, November 2022)</a:t>
            </a:r>
          </a:p>
          <a:p>
            <a:r>
              <a:rPr lang="de-DE" dirty="0"/>
              <a:t>Bard </a:t>
            </a:r>
            <a:br>
              <a:rPr lang="de-DE" sz="1800" dirty="0"/>
            </a:br>
            <a:r>
              <a:rPr lang="de-DE" sz="1800" dirty="0"/>
              <a:t>(Google, März 2023)</a:t>
            </a:r>
          </a:p>
        </p:txBody>
      </p:sp>
    </p:spTree>
    <p:extLst>
      <p:ext uri="{BB962C8B-B14F-4D97-AF65-F5344CB8AC3E}">
        <p14:creationId xmlns:p14="http://schemas.microsoft.com/office/powerpoint/2010/main" val="160915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4">
                                            <p:bg/>
                                          </p:spTgt>
                                        </p:tgtEl>
                                        <p:attrNameLst>
                                          <p:attrName>style.visibility</p:attrName>
                                        </p:attrNameLst>
                                      </p:cBhvr>
                                      <p:to>
                                        <p:strVal val="visible"/>
                                      </p:to>
                                    </p:set>
                                    <p:animEffect transition="in" filter="wheel(1)">
                                      <p:cBhvr>
                                        <p:cTn id="85" dur="2000"/>
                                        <p:tgtEl>
                                          <p:spTgt spid="4">
                                            <p:bg/>
                                          </p:spTgt>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4">
                                            <p:txEl>
                                              <p:pRg st="0" end="0"/>
                                            </p:txEl>
                                          </p:spTgt>
                                        </p:tgtEl>
                                        <p:attrNameLst>
                                          <p:attrName>style.visibility</p:attrName>
                                        </p:attrNameLst>
                                      </p:cBhvr>
                                      <p:to>
                                        <p:strVal val="visible"/>
                                      </p:to>
                                    </p:set>
                                    <p:animEffect transition="in" filter="wheel(1)">
                                      <p:cBhvr>
                                        <p:cTn id="90" dur="2000"/>
                                        <p:tgtEl>
                                          <p:spTgt spid="4">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4">
                                            <p:txEl>
                                              <p:pRg st="1" end="1"/>
                                            </p:txEl>
                                          </p:spTgt>
                                        </p:tgtEl>
                                        <p:attrNameLst>
                                          <p:attrName>style.visibility</p:attrName>
                                        </p:attrNameLst>
                                      </p:cBhvr>
                                      <p:to>
                                        <p:strVal val="visible"/>
                                      </p:to>
                                    </p:set>
                                    <p:animEffect transition="in" filter="wheel(1)">
                                      <p:cBhvr>
                                        <p:cTn id="95" dur="2000"/>
                                        <p:tgtEl>
                                          <p:spTgt spid="4">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4">
                                            <p:txEl>
                                              <p:pRg st="2" end="2"/>
                                            </p:txEl>
                                          </p:spTgt>
                                        </p:tgtEl>
                                        <p:attrNameLst>
                                          <p:attrName>style.visibility</p:attrName>
                                        </p:attrNameLst>
                                      </p:cBhvr>
                                      <p:to>
                                        <p:strVal val="visible"/>
                                      </p:to>
                                    </p:set>
                                    <p:animEffect transition="in" filter="wheel(1)">
                                      <p:cBhvr>
                                        <p:cTn id="100" dur="2000"/>
                                        <p:tgtEl>
                                          <p:spTgt spid="4">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3" end="3"/>
                                            </p:txEl>
                                          </p:spTgt>
                                        </p:tgtEl>
                                        <p:attrNameLst>
                                          <p:attrName>style.visibility</p:attrName>
                                        </p:attrNameLst>
                                      </p:cBhvr>
                                      <p:to>
                                        <p:strVal val="visible"/>
                                      </p:to>
                                    </p:set>
                                    <p:animEffect transition="in" filter="fade">
                                      <p:cBhvr>
                                        <p:cTn id="105" dur="1000"/>
                                        <p:tgtEl>
                                          <p:spTgt spid="4">
                                            <p:txEl>
                                              <p:pRg st="3" end="3"/>
                                            </p:txEl>
                                          </p:spTgt>
                                        </p:tgtEl>
                                      </p:cBhvr>
                                    </p:animEffect>
                                    <p:anim calcmode="lin" valueType="num">
                                      <p:cBhvr>
                                        <p:cTn id="10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P spid="18" grpId="0"/>
      <p:bldP spid="20" grpId="0"/>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A8B4188-2557-53BE-01A1-0C705760B603}"/>
              </a:ext>
            </a:extLst>
          </p:cNvPr>
          <p:cNvSpPr>
            <a:spLocks noGrp="1"/>
          </p:cNvSpPr>
          <p:nvPr>
            <p:ph type="body" sz="quarter" idx="13"/>
          </p:nvPr>
        </p:nvSpPr>
        <p:spPr>
          <a:xfrm>
            <a:off x="1234765" y="2286256"/>
            <a:ext cx="8280920" cy="1540516"/>
          </a:xfrm>
        </p:spPr>
        <p:txBody>
          <a:bodyPr/>
          <a:lstStyle/>
          <a:p>
            <a:pPr marL="0" indent="0">
              <a:buNone/>
            </a:pPr>
            <a:r>
              <a:rPr lang="de-DE" dirty="0"/>
              <a:t>Die Maschine ist kein denkendes Wesen, </a:t>
            </a:r>
          </a:p>
          <a:p>
            <a:pPr marL="0" indent="0">
              <a:buNone/>
            </a:pPr>
            <a:r>
              <a:rPr lang="de-DE" dirty="0"/>
              <a:t>sondern lediglich ein Automat, </a:t>
            </a:r>
          </a:p>
          <a:p>
            <a:pPr marL="0" indent="0">
              <a:buNone/>
            </a:pPr>
            <a:r>
              <a:rPr lang="de-DE" dirty="0"/>
              <a:t>der nach Gesetzen handelt, die ihm auferlegt wurden. </a:t>
            </a:r>
            <a:endParaRPr lang="de-AT" dirty="0"/>
          </a:p>
        </p:txBody>
      </p:sp>
      <p:sp>
        <p:nvSpPr>
          <p:cNvPr id="4" name="Textplatzhalter 3">
            <a:extLst>
              <a:ext uri="{FF2B5EF4-FFF2-40B4-BE49-F238E27FC236}">
                <a16:creationId xmlns:a16="http://schemas.microsoft.com/office/drawing/2014/main" id="{A0B2E0EC-FF01-D6B2-A3BC-95D68114BA77}"/>
              </a:ext>
            </a:extLst>
          </p:cNvPr>
          <p:cNvSpPr>
            <a:spLocks noGrp="1"/>
          </p:cNvSpPr>
          <p:nvPr>
            <p:ph type="body" sz="quarter" idx="14"/>
          </p:nvPr>
        </p:nvSpPr>
        <p:spPr>
          <a:xfrm>
            <a:off x="9624392" y="4872822"/>
            <a:ext cx="2052923" cy="644871"/>
          </a:xfrm>
        </p:spPr>
        <p:txBody>
          <a:bodyPr/>
          <a:lstStyle/>
          <a:p>
            <a:r>
              <a:rPr lang="de-DE" dirty="0"/>
              <a:t>Ada Lovelace</a:t>
            </a:r>
            <a:endParaRPr lang="de-AT" dirty="0"/>
          </a:p>
        </p:txBody>
      </p:sp>
      <p:sp>
        <p:nvSpPr>
          <p:cNvPr id="5" name="Textfeld 4">
            <a:extLst>
              <a:ext uri="{FF2B5EF4-FFF2-40B4-BE49-F238E27FC236}">
                <a16:creationId xmlns:a16="http://schemas.microsoft.com/office/drawing/2014/main" id="{171402F5-FCAE-67E3-9875-4637823FDABD}"/>
              </a:ext>
            </a:extLst>
          </p:cNvPr>
          <p:cNvSpPr txBox="1"/>
          <p:nvPr/>
        </p:nvSpPr>
        <p:spPr>
          <a:xfrm>
            <a:off x="8038826" y="5301208"/>
            <a:ext cx="3816424" cy="492443"/>
          </a:xfrm>
          <a:prstGeom prst="rect">
            <a:avLst/>
          </a:prstGeom>
          <a:noFill/>
        </p:spPr>
        <p:txBody>
          <a:bodyPr wrap="square" rtlCol="0">
            <a:spAutoFit/>
          </a:bodyPr>
          <a:lstStyle/>
          <a:p>
            <a:r>
              <a:rPr lang="de-DE" sz="2600" dirty="0">
                <a:solidFill>
                  <a:schemeClr val="accent1"/>
                </a:solidFill>
                <a:latin typeface="+mj-lt"/>
                <a:ea typeface="Verdana" panose="020B0604030504040204" pitchFamily="34" charset="0"/>
              </a:rPr>
              <a:t>10.12.1815 - 27.11.1852</a:t>
            </a:r>
            <a:endParaRPr lang="de-AT" sz="2600" dirty="0">
              <a:solidFill>
                <a:schemeClr val="accent1"/>
              </a:solidFill>
              <a:latin typeface="+mj-lt"/>
              <a:ea typeface="Verdana" panose="020B0604030504040204" pitchFamily="34" charset="0"/>
            </a:endParaRPr>
          </a:p>
        </p:txBody>
      </p:sp>
      <p:pic>
        <p:nvPicPr>
          <p:cNvPr id="1026" name="Picture 2">
            <a:extLst>
              <a:ext uri="{FF2B5EF4-FFF2-40B4-BE49-F238E27FC236}">
                <a16:creationId xmlns:a16="http://schemas.microsoft.com/office/drawing/2014/main" id="{73BF8DF5-5852-634B-985C-E8EA1B854F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254000"/>
                    </a14:imgEffect>
                  </a14:imgLayer>
                </a14:imgProps>
              </a:ext>
              <a:ext uri="{28A0092B-C50C-407E-A947-70E740481C1C}">
                <a14:useLocalDpi xmlns:a14="http://schemas.microsoft.com/office/drawing/2010/main" val="0"/>
              </a:ext>
            </a:extLst>
          </a:blip>
          <a:srcRect/>
          <a:stretch>
            <a:fillRect/>
          </a:stretch>
        </p:blipFill>
        <p:spPr bwMode="auto">
          <a:xfrm>
            <a:off x="9264352" y="429244"/>
            <a:ext cx="2590898" cy="4114956"/>
          </a:xfrm>
          <a:custGeom>
            <a:avLst/>
            <a:gdLst>
              <a:gd name="connsiteX0" fmla="*/ 0 w 2590898"/>
              <a:gd name="connsiteY0" fmla="*/ 0 h 4114956"/>
              <a:gd name="connsiteX1" fmla="*/ 492271 w 2590898"/>
              <a:gd name="connsiteY1" fmla="*/ 0 h 4114956"/>
              <a:gd name="connsiteX2" fmla="*/ 932723 w 2590898"/>
              <a:gd name="connsiteY2" fmla="*/ 0 h 4114956"/>
              <a:gd name="connsiteX3" fmla="*/ 1502721 w 2590898"/>
              <a:gd name="connsiteY3" fmla="*/ 0 h 4114956"/>
              <a:gd name="connsiteX4" fmla="*/ 1994991 w 2590898"/>
              <a:gd name="connsiteY4" fmla="*/ 0 h 4114956"/>
              <a:gd name="connsiteX5" fmla="*/ 2590898 w 2590898"/>
              <a:gd name="connsiteY5" fmla="*/ 0 h 4114956"/>
              <a:gd name="connsiteX6" fmla="*/ 2590898 w 2590898"/>
              <a:gd name="connsiteY6" fmla="*/ 670150 h 4114956"/>
              <a:gd name="connsiteX7" fmla="*/ 2590898 w 2590898"/>
              <a:gd name="connsiteY7" fmla="*/ 1258001 h 4114956"/>
              <a:gd name="connsiteX8" fmla="*/ 2590898 w 2590898"/>
              <a:gd name="connsiteY8" fmla="*/ 1845852 h 4114956"/>
              <a:gd name="connsiteX9" fmla="*/ 2590898 w 2590898"/>
              <a:gd name="connsiteY9" fmla="*/ 2351403 h 4114956"/>
              <a:gd name="connsiteX10" fmla="*/ 2590898 w 2590898"/>
              <a:gd name="connsiteY10" fmla="*/ 2856955 h 4114956"/>
              <a:gd name="connsiteX11" fmla="*/ 2590898 w 2590898"/>
              <a:gd name="connsiteY11" fmla="*/ 3444806 h 4114956"/>
              <a:gd name="connsiteX12" fmla="*/ 2590898 w 2590898"/>
              <a:gd name="connsiteY12" fmla="*/ 4114956 h 4114956"/>
              <a:gd name="connsiteX13" fmla="*/ 2150445 w 2590898"/>
              <a:gd name="connsiteY13" fmla="*/ 4114956 h 4114956"/>
              <a:gd name="connsiteX14" fmla="*/ 1580448 w 2590898"/>
              <a:gd name="connsiteY14" fmla="*/ 4114956 h 4114956"/>
              <a:gd name="connsiteX15" fmla="*/ 1114086 w 2590898"/>
              <a:gd name="connsiteY15" fmla="*/ 4114956 h 4114956"/>
              <a:gd name="connsiteX16" fmla="*/ 595907 w 2590898"/>
              <a:gd name="connsiteY16" fmla="*/ 4114956 h 4114956"/>
              <a:gd name="connsiteX17" fmla="*/ 0 w 2590898"/>
              <a:gd name="connsiteY17" fmla="*/ 4114956 h 4114956"/>
              <a:gd name="connsiteX18" fmla="*/ 0 w 2590898"/>
              <a:gd name="connsiteY18" fmla="*/ 3527105 h 4114956"/>
              <a:gd name="connsiteX19" fmla="*/ 0 w 2590898"/>
              <a:gd name="connsiteY19" fmla="*/ 3021553 h 4114956"/>
              <a:gd name="connsiteX20" fmla="*/ 0 w 2590898"/>
              <a:gd name="connsiteY20" fmla="*/ 2516002 h 4114956"/>
              <a:gd name="connsiteX21" fmla="*/ 0 w 2590898"/>
              <a:gd name="connsiteY21" fmla="*/ 1969300 h 4114956"/>
              <a:gd name="connsiteX22" fmla="*/ 0 w 2590898"/>
              <a:gd name="connsiteY22" fmla="*/ 1299150 h 4114956"/>
              <a:gd name="connsiteX23" fmla="*/ 0 w 2590898"/>
              <a:gd name="connsiteY23" fmla="*/ 711300 h 4114956"/>
              <a:gd name="connsiteX24" fmla="*/ 0 w 2590898"/>
              <a:gd name="connsiteY24" fmla="*/ 0 h 411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0898" h="4114956" extrusionOk="0">
                <a:moveTo>
                  <a:pt x="0" y="0"/>
                </a:moveTo>
                <a:cubicBezTo>
                  <a:pt x="227029" y="-11351"/>
                  <a:pt x="289504" y="44592"/>
                  <a:pt x="492271" y="0"/>
                </a:cubicBezTo>
                <a:cubicBezTo>
                  <a:pt x="695038" y="-44592"/>
                  <a:pt x="831178" y="33225"/>
                  <a:pt x="932723" y="0"/>
                </a:cubicBezTo>
                <a:cubicBezTo>
                  <a:pt x="1034268" y="-33225"/>
                  <a:pt x="1308542" y="6733"/>
                  <a:pt x="1502721" y="0"/>
                </a:cubicBezTo>
                <a:cubicBezTo>
                  <a:pt x="1696900" y="-6733"/>
                  <a:pt x="1815135" y="56781"/>
                  <a:pt x="1994991" y="0"/>
                </a:cubicBezTo>
                <a:cubicBezTo>
                  <a:pt x="2174847" y="-56781"/>
                  <a:pt x="2339744" y="27874"/>
                  <a:pt x="2590898" y="0"/>
                </a:cubicBezTo>
                <a:cubicBezTo>
                  <a:pt x="2652997" y="148590"/>
                  <a:pt x="2569053" y="396240"/>
                  <a:pt x="2590898" y="670150"/>
                </a:cubicBezTo>
                <a:cubicBezTo>
                  <a:pt x="2612743" y="944060"/>
                  <a:pt x="2527168" y="995086"/>
                  <a:pt x="2590898" y="1258001"/>
                </a:cubicBezTo>
                <a:cubicBezTo>
                  <a:pt x="2654628" y="1520916"/>
                  <a:pt x="2585349" y="1580041"/>
                  <a:pt x="2590898" y="1845852"/>
                </a:cubicBezTo>
                <a:cubicBezTo>
                  <a:pt x="2596447" y="2111663"/>
                  <a:pt x="2586010" y="2147795"/>
                  <a:pt x="2590898" y="2351403"/>
                </a:cubicBezTo>
                <a:cubicBezTo>
                  <a:pt x="2595786" y="2555011"/>
                  <a:pt x="2589032" y="2631984"/>
                  <a:pt x="2590898" y="2856955"/>
                </a:cubicBezTo>
                <a:cubicBezTo>
                  <a:pt x="2592764" y="3081926"/>
                  <a:pt x="2580023" y="3186361"/>
                  <a:pt x="2590898" y="3444806"/>
                </a:cubicBezTo>
                <a:cubicBezTo>
                  <a:pt x="2601773" y="3703251"/>
                  <a:pt x="2566038" y="3864445"/>
                  <a:pt x="2590898" y="4114956"/>
                </a:cubicBezTo>
                <a:cubicBezTo>
                  <a:pt x="2447268" y="4117443"/>
                  <a:pt x="2331102" y="4065899"/>
                  <a:pt x="2150445" y="4114956"/>
                </a:cubicBezTo>
                <a:cubicBezTo>
                  <a:pt x="1969788" y="4164013"/>
                  <a:pt x="1812531" y="4086184"/>
                  <a:pt x="1580448" y="4114956"/>
                </a:cubicBezTo>
                <a:cubicBezTo>
                  <a:pt x="1348365" y="4143728"/>
                  <a:pt x="1252746" y="4094200"/>
                  <a:pt x="1114086" y="4114956"/>
                </a:cubicBezTo>
                <a:cubicBezTo>
                  <a:pt x="975426" y="4135712"/>
                  <a:pt x="806702" y="4108060"/>
                  <a:pt x="595907" y="4114956"/>
                </a:cubicBezTo>
                <a:cubicBezTo>
                  <a:pt x="385112" y="4121852"/>
                  <a:pt x="288156" y="4043632"/>
                  <a:pt x="0" y="4114956"/>
                </a:cubicBezTo>
                <a:cubicBezTo>
                  <a:pt x="-64821" y="3889644"/>
                  <a:pt x="51228" y="3726533"/>
                  <a:pt x="0" y="3527105"/>
                </a:cubicBezTo>
                <a:cubicBezTo>
                  <a:pt x="-51228" y="3327677"/>
                  <a:pt x="8687" y="3158694"/>
                  <a:pt x="0" y="3021553"/>
                </a:cubicBezTo>
                <a:cubicBezTo>
                  <a:pt x="-8687" y="2884412"/>
                  <a:pt x="23063" y="2638715"/>
                  <a:pt x="0" y="2516002"/>
                </a:cubicBezTo>
                <a:cubicBezTo>
                  <a:pt x="-23063" y="2393289"/>
                  <a:pt x="59650" y="2141744"/>
                  <a:pt x="0" y="1969300"/>
                </a:cubicBezTo>
                <a:cubicBezTo>
                  <a:pt x="-59650" y="1796856"/>
                  <a:pt x="75151" y="1455804"/>
                  <a:pt x="0" y="1299150"/>
                </a:cubicBezTo>
                <a:cubicBezTo>
                  <a:pt x="-75151" y="1142496"/>
                  <a:pt x="54646" y="969800"/>
                  <a:pt x="0" y="711300"/>
                </a:cubicBezTo>
                <a:cubicBezTo>
                  <a:pt x="-54646" y="452800"/>
                  <a:pt x="4455" y="161048"/>
                  <a:pt x="0" y="0"/>
                </a:cubicBezTo>
                <a:close/>
              </a:path>
            </a:pathLst>
          </a:custGeom>
          <a:noFill/>
          <a:ln w="190500">
            <a:solidFill>
              <a:srgbClr val="8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9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AE669-AE07-8744-2E39-D7CB41D917EC}"/>
              </a:ext>
            </a:extLst>
          </p:cNvPr>
          <p:cNvSpPr>
            <a:spLocks noGrp="1"/>
          </p:cNvSpPr>
          <p:nvPr>
            <p:ph type="title"/>
          </p:nvPr>
        </p:nvSpPr>
        <p:spPr>
          <a:xfrm>
            <a:off x="312700" y="260648"/>
            <a:ext cx="8259513" cy="612670"/>
          </a:xfrm>
        </p:spPr>
        <p:txBody>
          <a:bodyPr/>
          <a:lstStyle/>
          <a:p>
            <a:r>
              <a:rPr lang="de-DE" dirty="0"/>
              <a:t>Steht KI drauf, wo KI drin steckt?</a:t>
            </a:r>
            <a:endParaRPr lang="de-AT" dirty="0"/>
          </a:p>
        </p:txBody>
      </p:sp>
      <p:sp>
        <p:nvSpPr>
          <p:cNvPr id="3" name="Textplatzhalter 2">
            <a:extLst>
              <a:ext uri="{FF2B5EF4-FFF2-40B4-BE49-F238E27FC236}">
                <a16:creationId xmlns:a16="http://schemas.microsoft.com/office/drawing/2014/main" id="{073BE764-2CA0-CF57-406E-48DFFDFF3DF4}"/>
              </a:ext>
            </a:extLst>
          </p:cNvPr>
          <p:cNvSpPr>
            <a:spLocks noGrp="1"/>
          </p:cNvSpPr>
          <p:nvPr>
            <p:ph type="body" sz="quarter" idx="12"/>
          </p:nvPr>
        </p:nvSpPr>
        <p:spPr>
          <a:xfrm>
            <a:off x="299355" y="955723"/>
            <a:ext cx="11892645" cy="5534219"/>
          </a:xfrm>
        </p:spPr>
        <p:txBody>
          <a:bodyPr/>
          <a:lstStyle/>
          <a:p>
            <a:r>
              <a:rPr lang="de-DE" sz="2300" dirty="0"/>
              <a:t>Chatbot (LaMDA, Google Bard, ChatGPT &amp; Co)</a:t>
            </a:r>
          </a:p>
          <a:p>
            <a:r>
              <a:rPr lang="de-DE" sz="2300" dirty="0"/>
              <a:t>Sprachassistenz (Siri, Alexa, Cortana &amp; Co)</a:t>
            </a:r>
          </a:p>
          <a:p>
            <a:r>
              <a:rPr lang="de-DE" sz="2300" dirty="0"/>
              <a:t>Fahrassistenz (BMW, Mercedes, Audi, Ford…)</a:t>
            </a:r>
          </a:p>
          <a:p>
            <a:r>
              <a:rPr lang="de-DE" sz="2300" dirty="0"/>
              <a:t>Übersetzung (Google Translate, DeepL &amp; Co)</a:t>
            </a:r>
          </a:p>
          <a:p>
            <a:r>
              <a:rPr lang="de-DE" sz="2300" dirty="0"/>
              <a:t>Suchmaschinen, Autocomplete (Google, Bing &amp; Co)</a:t>
            </a:r>
          </a:p>
          <a:p>
            <a:r>
              <a:rPr lang="de-DE" sz="2300" dirty="0"/>
              <a:t>Navi, Routenplanung (googlemaps, Tomtom, Garmin…)</a:t>
            </a:r>
          </a:p>
          <a:p>
            <a:r>
              <a:rPr lang="de-DE" sz="2300" dirty="0"/>
              <a:t>Gesichtserkennung (Amazon Recognition, DeepFace, Microsoft Azure Cognitive Services, Face++ inkl. „Beautyscore“…)</a:t>
            </a:r>
          </a:p>
          <a:p>
            <a:r>
              <a:rPr lang="de-DE" sz="2300" dirty="0"/>
              <a:t>Spamfilter (Gmail, Outlook &amp; Co)</a:t>
            </a:r>
          </a:p>
          <a:p>
            <a:r>
              <a:rPr lang="de-DE" sz="2300" dirty="0"/>
              <a:t>Empfehlungsalgorithmen (Amazon, Netflix, Spotify &amp; Co)</a:t>
            </a:r>
          </a:p>
          <a:p>
            <a:r>
              <a:rPr lang="de-DE" sz="2300" dirty="0"/>
              <a:t>Smart Home (Google Home, Bosch Smart Home, Samsung, Apple Home App u.v.w.)</a:t>
            </a:r>
          </a:p>
          <a:p>
            <a:r>
              <a:rPr lang="de-DE" sz="2300" dirty="0"/>
              <a:t>Nachrichten-Channels (Wetter, Sport &amp; Börse von Google, gmx, APA &amp; Co)</a:t>
            </a:r>
          </a:p>
          <a:p>
            <a:endParaRPr lang="de-AT" sz="2400" dirty="0"/>
          </a:p>
        </p:txBody>
      </p:sp>
    </p:spTree>
    <p:extLst>
      <p:ext uri="{BB962C8B-B14F-4D97-AF65-F5344CB8AC3E}">
        <p14:creationId xmlns:p14="http://schemas.microsoft.com/office/powerpoint/2010/main" val="169957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0331-6975-0603-94C9-6AC8D88A209B}"/>
              </a:ext>
            </a:extLst>
          </p:cNvPr>
          <p:cNvSpPr>
            <a:spLocks noGrp="1"/>
          </p:cNvSpPr>
          <p:nvPr>
            <p:ph type="title"/>
          </p:nvPr>
        </p:nvSpPr>
        <p:spPr>
          <a:xfrm>
            <a:off x="191344" y="423368"/>
            <a:ext cx="12191999" cy="483262"/>
          </a:xfrm>
        </p:spPr>
        <p:txBody>
          <a:bodyPr>
            <a:noAutofit/>
          </a:bodyPr>
          <a:lstStyle/>
          <a:p>
            <a:r>
              <a:rPr lang="de-DE" sz="2800" dirty="0"/>
              <a:t>Typen Algorithmisch basierter Software am Arbeitsplatz </a:t>
            </a:r>
            <a:endParaRPr lang="de-AT" sz="2800" dirty="0"/>
          </a:p>
        </p:txBody>
      </p:sp>
      <p:sp>
        <p:nvSpPr>
          <p:cNvPr id="3" name="Textplatzhalter 2">
            <a:extLst>
              <a:ext uri="{FF2B5EF4-FFF2-40B4-BE49-F238E27FC236}">
                <a16:creationId xmlns:a16="http://schemas.microsoft.com/office/drawing/2014/main" id="{5288F973-4A5E-4589-E1AD-F1A640560BE0}"/>
              </a:ext>
            </a:extLst>
          </p:cNvPr>
          <p:cNvSpPr>
            <a:spLocks noGrp="1"/>
          </p:cNvSpPr>
          <p:nvPr>
            <p:ph type="body" sz="quarter" idx="12"/>
          </p:nvPr>
        </p:nvSpPr>
        <p:spPr>
          <a:xfrm>
            <a:off x="263352" y="908720"/>
            <a:ext cx="11305256" cy="5525912"/>
          </a:xfrm>
        </p:spPr>
        <p:txBody>
          <a:bodyPr/>
          <a:lstStyle/>
          <a:p>
            <a:r>
              <a:rPr lang="de-DE" dirty="0"/>
              <a:t>HR (People) Analytics</a:t>
            </a:r>
          </a:p>
          <a:p>
            <a:pPr lvl="1"/>
            <a:r>
              <a:rPr lang="de-DE" dirty="0">
                <a:latin typeface="+mj-lt"/>
              </a:rPr>
              <a:t>Bewerbung, Einstellung, Karriere (z.B. Vorauswahl, Weiterbildung)</a:t>
            </a:r>
          </a:p>
          <a:p>
            <a:pPr lvl="1"/>
            <a:r>
              <a:rPr lang="de-DE" dirty="0">
                <a:latin typeface="+mj-lt"/>
              </a:rPr>
              <a:t>Leistungsmessung (z.B. Arbeitsbelastung, Beurteilung, Prämie)</a:t>
            </a:r>
          </a:p>
          <a:p>
            <a:pPr lvl="1"/>
            <a:r>
              <a:rPr lang="de-DE" dirty="0">
                <a:latin typeface="+mj-lt"/>
              </a:rPr>
              <a:t>Interaktions- und Netzwerkanalyse (z.B. Auswertung von Kommunikation)</a:t>
            </a:r>
          </a:p>
          <a:p>
            <a:pPr lvl="1">
              <a:buFont typeface="Wingdings" panose="05000000000000000000" pitchFamily="2" charset="2"/>
              <a:buChar char="à"/>
            </a:pPr>
            <a:r>
              <a:rPr lang="de-DE" dirty="0">
                <a:latin typeface="+mj-lt"/>
                <a:sym typeface="Wingdings" panose="05000000000000000000" pitchFamily="2" charset="2"/>
              </a:rPr>
              <a:t>Vorhersage (z.B. Fluktuation) &amp; Entscheidungsfindung („objektiv &amp; evidenzbasiert“)</a:t>
            </a:r>
          </a:p>
          <a:p>
            <a:pPr lvl="1">
              <a:buFont typeface="Wingdings" panose="05000000000000000000" pitchFamily="2" charset="2"/>
              <a:buChar char="à"/>
            </a:pPr>
            <a:r>
              <a:rPr lang="de-DE" dirty="0">
                <a:latin typeface="+mj-lt"/>
                <a:sym typeface="Wingdings" panose="05000000000000000000" pitchFamily="2" charset="2"/>
              </a:rPr>
              <a:t>Engagement, Wohlbefinden und Leistung der Beschäftigten steigern</a:t>
            </a:r>
            <a:endParaRPr lang="de-DE" dirty="0">
              <a:latin typeface="+mj-lt"/>
            </a:endParaRPr>
          </a:p>
          <a:p>
            <a:r>
              <a:rPr lang="de-DE" dirty="0"/>
              <a:t>Algorithm Management</a:t>
            </a:r>
          </a:p>
          <a:p>
            <a:pPr lvl="1"/>
            <a:r>
              <a:rPr lang="de-DE" dirty="0">
                <a:latin typeface="+mj-lt"/>
              </a:rPr>
              <a:t>Personaleinsatz (z.B. Teamzusammensetzung, Schichtplan, Routing im Call-Center)</a:t>
            </a:r>
          </a:p>
          <a:p>
            <a:pPr lvl="1"/>
            <a:r>
              <a:rPr lang="de-DE" dirty="0">
                <a:latin typeface="+mj-lt"/>
              </a:rPr>
              <a:t>Koordination und Steuerung (z.B. Fuhrparkmanagement, Ersatzteillieferung)</a:t>
            </a:r>
          </a:p>
          <a:p>
            <a:pPr marL="457200" lvl="1" indent="0">
              <a:buNone/>
            </a:pPr>
            <a:r>
              <a:rPr lang="de-DE" dirty="0">
                <a:latin typeface="+mj-lt"/>
                <a:sym typeface="Wingdings" panose="05000000000000000000" pitchFamily="2" charset="2"/>
              </a:rPr>
              <a:t>  „Ressourcen optimieren“</a:t>
            </a:r>
            <a:endParaRPr lang="de-DE" dirty="0">
              <a:latin typeface="+mj-lt"/>
            </a:endParaRPr>
          </a:p>
          <a:p>
            <a:r>
              <a:rPr lang="de-DE" dirty="0"/>
              <a:t>Task Automation and Assistance</a:t>
            </a:r>
          </a:p>
          <a:p>
            <a:pPr lvl="1"/>
            <a:r>
              <a:rPr lang="de-DE" dirty="0">
                <a:latin typeface="+mj-lt"/>
              </a:rPr>
              <a:t>Robotik (z.B. Exoskelette, VR-Brillen)</a:t>
            </a:r>
          </a:p>
          <a:p>
            <a:pPr lvl="1"/>
            <a:r>
              <a:rPr lang="de-DE" dirty="0">
                <a:latin typeface="+mj-lt"/>
              </a:rPr>
              <a:t>Automatisierte Prozesse (z.B. Spam-Filter, Email-Antwort, -Priorisierung)</a:t>
            </a:r>
            <a:endParaRPr lang="de-AT" dirty="0">
              <a:latin typeface="+mj-lt"/>
            </a:endParaRPr>
          </a:p>
        </p:txBody>
      </p:sp>
    </p:spTree>
    <p:extLst>
      <p:ext uri="{BB962C8B-B14F-4D97-AF65-F5344CB8AC3E}">
        <p14:creationId xmlns:p14="http://schemas.microsoft.com/office/powerpoint/2010/main" val="33757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55BA0-F43E-420B-9C65-776B687E129C}"/>
              </a:ext>
            </a:extLst>
          </p:cNvPr>
          <p:cNvSpPr>
            <a:spLocks noGrp="1"/>
          </p:cNvSpPr>
          <p:nvPr>
            <p:ph type="title"/>
          </p:nvPr>
        </p:nvSpPr>
        <p:spPr>
          <a:xfrm>
            <a:off x="479376" y="476672"/>
            <a:ext cx="8568952" cy="1008112"/>
          </a:xfrm>
        </p:spPr>
        <p:txBody>
          <a:bodyPr>
            <a:normAutofit fontScale="90000"/>
          </a:bodyPr>
          <a:lstStyle/>
          <a:p>
            <a:r>
              <a:rPr lang="de-DE" dirty="0"/>
              <a:t>Verschiedene Szenarien </a:t>
            </a:r>
            <a:br>
              <a:rPr lang="de-DE" dirty="0"/>
            </a:br>
            <a:r>
              <a:rPr lang="de-DE" dirty="0"/>
              <a:t>der Mensch-Maschine-Interaktion</a:t>
            </a:r>
          </a:p>
        </p:txBody>
      </p:sp>
      <p:sp>
        <p:nvSpPr>
          <p:cNvPr id="3" name="Textplatzhalter 2">
            <a:extLst>
              <a:ext uri="{FF2B5EF4-FFF2-40B4-BE49-F238E27FC236}">
                <a16:creationId xmlns:a16="http://schemas.microsoft.com/office/drawing/2014/main" id="{72A271F4-5BAF-4E1D-AF94-83BDCAA0654B}"/>
              </a:ext>
            </a:extLst>
          </p:cNvPr>
          <p:cNvSpPr>
            <a:spLocks noGrp="1"/>
          </p:cNvSpPr>
          <p:nvPr>
            <p:ph type="body" sz="quarter" idx="12"/>
          </p:nvPr>
        </p:nvSpPr>
        <p:spPr>
          <a:xfrm>
            <a:off x="479376" y="1844824"/>
            <a:ext cx="9389624" cy="3744416"/>
          </a:xfrm>
        </p:spPr>
        <p:txBody>
          <a:bodyPr/>
          <a:lstStyle/>
          <a:p>
            <a:pPr marL="457200" indent="-457200">
              <a:buFont typeface="Arial" panose="020B0604020202020204" pitchFamily="34" charset="0"/>
              <a:buChar char="•"/>
            </a:pPr>
            <a:r>
              <a:rPr lang="de-DE" dirty="0"/>
              <a:t>Forensisches Szenario</a:t>
            </a:r>
          </a:p>
          <a:p>
            <a:pPr marL="1257300" lvl="1" indent="-457200">
              <a:buFont typeface="Arial" panose="020B0604020202020204" pitchFamily="34" charset="0"/>
              <a:buChar char="•"/>
            </a:pPr>
            <a:r>
              <a:rPr lang="de-DE" dirty="0">
                <a:latin typeface="+mj-lt"/>
              </a:rPr>
              <a:t>KI als Assistenzsystem</a:t>
            </a:r>
          </a:p>
          <a:p>
            <a:pPr marL="457200" indent="-457200">
              <a:buFont typeface="Arial" panose="020B0604020202020204" pitchFamily="34" charset="0"/>
              <a:buChar char="•"/>
            </a:pPr>
            <a:r>
              <a:rPr lang="de-DE" dirty="0"/>
              <a:t>Strategisches Szenario</a:t>
            </a:r>
          </a:p>
          <a:p>
            <a:pPr marL="1257300" lvl="1" indent="-457200">
              <a:buFont typeface="Arial" panose="020B0604020202020204" pitchFamily="34" charset="0"/>
              <a:buChar char="•"/>
            </a:pPr>
            <a:r>
              <a:rPr lang="de-DE" dirty="0">
                <a:latin typeface="+mj-lt"/>
              </a:rPr>
              <a:t>Mensch-Maschine treten in geschlossener Umwelt in Kontakt</a:t>
            </a:r>
          </a:p>
          <a:p>
            <a:pPr marL="457200" indent="-457200">
              <a:buFont typeface="Arial" panose="020B0604020202020204" pitchFamily="34" charset="0"/>
              <a:buChar char="•"/>
            </a:pPr>
            <a:r>
              <a:rPr lang="de-DE" dirty="0"/>
              <a:t>Eliza Szenario</a:t>
            </a:r>
          </a:p>
          <a:p>
            <a:pPr marL="1257300" lvl="1" indent="-457200">
              <a:buFont typeface="Arial" panose="020B0604020202020204" pitchFamily="34" charset="0"/>
              <a:buChar char="•"/>
            </a:pPr>
            <a:r>
              <a:rPr lang="de-DE" dirty="0">
                <a:latin typeface="+mj-lt"/>
              </a:rPr>
              <a:t>face-to-face Konversation</a:t>
            </a:r>
          </a:p>
          <a:p>
            <a:pPr marL="457200" indent="-457200">
              <a:buFont typeface="Arial" panose="020B0604020202020204" pitchFamily="34" charset="0"/>
              <a:buChar char="•"/>
            </a:pPr>
            <a:r>
              <a:rPr lang="de-DE" dirty="0"/>
              <a:t>Überwachungsszenario</a:t>
            </a:r>
          </a:p>
          <a:p>
            <a:pPr marL="1257300" lvl="1" indent="-457200">
              <a:buFont typeface="Arial" panose="020B0604020202020204" pitchFamily="34" charset="0"/>
              <a:buChar char="•"/>
            </a:pPr>
            <a:r>
              <a:rPr lang="de-DE" dirty="0">
                <a:latin typeface="+mj-lt"/>
              </a:rPr>
              <a:t>(verdeckte) Aktivitätsüberwachung</a:t>
            </a:r>
          </a:p>
        </p:txBody>
      </p:sp>
    </p:spTree>
    <p:extLst>
      <p:ext uri="{BB962C8B-B14F-4D97-AF65-F5344CB8AC3E}">
        <p14:creationId xmlns:p14="http://schemas.microsoft.com/office/powerpoint/2010/main" val="218791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A14D6-A9BD-8687-C889-916CC98C2C3D}"/>
              </a:ext>
            </a:extLst>
          </p:cNvPr>
          <p:cNvSpPr>
            <a:spLocks noGrp="1"/>
          </p:cNvSpPr>
          <p:nvPr>
            <p:ph type="title"/>
          </p:nvPr>
        </p:nvSpPr>
        <p:spPr>
          <a:xfrm>
            <a:off x="263352" y="332656"/>
            <a:ext cx="11521280" cy="504056"/>
          </a:xfrm>
        </p:spPr>
        <p:txBody>
          <a:bodyPr>
            <a:normAutofit fontScale="90000"/>
          </a:bodyPr>
          <a:lstStyle/>
          <a:p>
            <a:r>
              <a:rPr lang="de-DE" dirty="0"/>
              <a:t>Beispiele algorithmischer Entscheidungsfindung</a:t>
            </a:r>
            <a:endParaRPr lang="de-AT" dirty="0"/>
          </a:p>
        </p:txBody>
      </p:sp>
      <p:sp>
        <p:nvSpPr>
          <p:cNvPr id="3" name="Textplatzhalter 2">
            <a:extLst>
              <a:ext uri="{FF2B5EF4-FFF2-40B4-BE49-F238E27FC236}">
                <a16:creationId xmlns:a16="http://schemas.microsoft.com/office/drawing/2014/main" id="{CCF417A8-F2EF-3320-07D0-C2E694A64C8F}"/>
              </a:ext>
            </a:extLst>
          </p:cNvPr>
          <p:cNvSpPr>
            <a:spLocks noGrp="1"/>
          </p:cNvSpPr>
          <p:nvPr>
            <p:ph type="body" sz="quarter" idx="12"/>
          </p:nvPr>
        </p:nvSpPr>
        <p:spPr>
          <a:xfrm>
            <a:off x="335360" y="908720"/>
            <a:ext cx="11521280" cy="5688632"/>
          </a:xfrm>
        </p:spPr>
        <p:txBody>
          <a:bodyPr/>
          <a:lstStyle/>
          <a:p>
            <a:r>
              <a:rPr lang="de-DE" sz="2200" b="1" dirty="0">
                <a:solidFill>
                  <a:schemeClr val="accent2"/>
                </a:solidFill>
              </a:rPr>
              <a:t>MARKETING-KAMPAGNE einer Versicherung</a:t>
            </a:r>
            <a:r>
              <a:rPr lang="de-DE" sz="2200" dirty="0"/>
              <a:t>:</a:t>
            </a:r>
          </a:p>
          <a:p>
            <a:pPr>
              <a:spcBef>
                <a:spcPts val="0"/>
              </a:spcBef>
            </a:pPr>
            <a:r>
              <a:rPr lang="de-DE" sz="2100" dirty="0"/>
              <a:t>Wann soll welches E-Mail an wen verschickt werden? Bei welcher </a:t>
            </a:r>
            <a:r>
              <a:rPr lang="de-DE" sz="2100" dirty="0" err="1"/>
              <a:t>Kund:innengruppe</a:t>
            </a:r>
            <a:r>
              <a:rPr lang="de-DE" sz="2100" dirty="0"/>
              <a:t> könnte ein neues Produkt am effizientesten per E-Mail/Telefon/SMS beworben werden? Sind diejenigen, die sich ein Produkt auf der Homepage besonders lange ansehen, auch diejenigen, die es am ehesten kaufen? Kampagnensystem soll das Verhalten der Kund:innen auf der Website tracken, analysieren (inkl. Daten wie Wohnort, Familiensituation) und entsprechend entscheiden bzw. „lernen“, um beispielsweise spezielle Produkte für Eltern an die richtige Zielgruppe senden zu können.</a:t>
            </a:r>
          </a:p>
          <a:p>
            <a:r>
              <a:rPr lang="de-DE" sz="2200" b="1" dirty="0">
                <a:solidFill>
                  <a:schemeClr val="accent2"/>
                </a:solidFill>
              </a:rPr>
              <a:t>Fraud-Detection-Programm „SHERLOCK“ einer Bank:</a:t>
            </a:r>
          </a:p>
          <a:p>
            <a:pPr>
              <a:spcBef>
                <a:spcPts val="0"/>
              </a:spcBef>
            </a:pPr>
            <a:r>
              <a:rPr lang="de-DE" sz="2100" dirty="0"/>
              <a:t>wird zur Betrugsbekämpfung eingesetzt, um sowohl Unregelmäßigkeiten auf den bankeigenen Rechnern zu entdecken als auch um den Vorgaben der Finanzmarktaufsicht gerecht zu werden, die von menschlichen Mitarbeiter:innen aufgrund ihrer Vielzahl nur mehr schwer kontrolliert werden können. Das Programm enthält sämtliche gesetzliche Regelungen und Selbstverpflichtungen im Bankwesen, scannt sämtliche Wertpapiergeschäfte auf Abweichung und löst allfällig einen Zahlungsstopp aus. Fachexpert:in entscheidet letztendlich</a:t>
            </a:r>
            <a:r>
              <a:rPr lang="de-DE" sz="2200" dirty="0"/>
              <a:t>.</a:t>
            </a:r>
          </a:p>
        </p:txBody>
      </p:sp>
    </p:spTree>
    <p:extLst>
      <p:ext uri="{BB962C8B-B14F-4D97-AF65-F5344CB8AC3E}">
        <p14:creationId xmlns:p14="http://schemas.microsoft.com/office/powerpoint/2010/main" val="57044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F3D50-579E-6683-83DF-7EBD6A03476B}"/>
              </a:ext>
            </a:extLst>
          </p:cNvPr>
          <p:cNvSpPr>
            <a:spLocks noGrp="1"/>
          </p:cNvSpPr>
          <p:nvPr>
            <p:ph type="title"/>
          </p:nvPr>
        </p:nvSpPr>
        <p:spPr>
          <a:xfrm>
            <a:off x="407368" y="143495"/>
            <a:ext cx="10975776" cy="648072"/>
          </a:xfrm>
        </p:spPr>
        <p:txBody>
          <a:bodyPr/>
          <a:lstStyle/>
          <a:p>
            <a:r>
              <a:rPr lang="de-DE" dirty="0"/>
              <a:t>Was ist eigentlich eine „KI“?</a:t>
            </a:r>
            <a:endParaRPr lang="de-AT" dirty="0"/>
          </a:p>
        </p:txBody>
      </p:sp>
      <p:sp>
        <p:nvSpPr>
          <p:cNvPr id="3" name="Textplatzhalter 2">
            <a:extLst>
              <a:ext uri="{FF2B5EF4-FFF2-40B4-BE49-F238E27FC236}">
                <a16:creationId xmlns:a16="http://schemas.microsoft.com/office/drawing/2014/main" id="{0BF36C5D-48F1-5872-D9A8-E31025FEB591}"/>
              </a:ext>
            </a:extLst>
          </p:cNvPr>
          <p:cNvSpPr>
            <a:spLocks noGrp="1"/>
          </p:cNvSpPr>
          <p:nvPr>
            <p:ph type="body" sz="quarter" idx="13"/>
          </p:nvPr>
        </p:nvSpPr>
        <p:spPr>
          <a:xfrm>
            <a:off x="153442" y="791567"/>
            <a:ext cx="8606854" cy="5860036"/>
          </a:xfrm>
        </p:spPr>
        <p:txBody>
          <a:bodyPr/>
          <a:lstStyle/>
          <a:p>
            <a:r>
              <a:rPr lang="de-DE" sz="1900" b="0" i="0" dirty="0">
                <a:solidFill>
                  <a:srgbClr val="202C46"/>
                </a:solidFill>
                <a:effectLst/>
              </a:rPr>
              <a:t>ein Teilgebiet der Informatik, es umfasst alle Anstrengungen, deren Ziel es ist, Maschinen intelligent zu machen. Dabei wird Intelligenz verstanden als die Eigenschaft, die ein Wesen befähigt, angemessen und vorausschauend in seiner Umgebung zu agieren; dazu gehört die Fähigkeit, Sinneseindrücke wahrzunehmen und darauf zu reagieren, Informationen aufzunehmen, zu verarbeiten und als Wissen zu speichern, Sprache zu verstehen und zu erzeugen, Probleme zu lösen und Ziele zu erreichen.</a:t>
            </a:r>
          </a:p>
          <a:p>
            <a:pPr marL="0" indent="0">
              <a:buNone/>
            </a:pPr>
            <a:r>
              <a:rPr lang="de-DE" sz="1900" dirty="0">
                <a:solidFill>
                  <a:srgbClr val="202C46"/>
                </a:solidFill>
                <a:hlinkClick r:id="rId2"/>
              </a:rPr>
              <a:t>Wikipedia</a:t>
            </a:r>
            <a:endParaRPr lang="de-DE" sz="1900" b="0" i="0" dirty="0">
              <a:solidFill>
                <a:srgbClr val="202C46"/>
              </a:solidFill>
              <a:effectLst/>
            </a:endParaRPr>
          </a:p>
          <a:p>
            <a:pPr algn="l" fontAlgn="ctr"/>
            <a:r>
              <a:rPr lang="de-DE" sz="1900" b="0" i="0" dirty="0">
                <a:solidFill>
                  <a:srgbClr val="505154"/>
                </a:solidFill>
                <a:effectLst/>
              </a:rPr>
              <a:t>die Fähigkeit einer Maschine, menschliche Fähigkeiten wie logisches Denken, Lernen, Planen und Kreativität zu imitieren; ermöglicht es technischen Systemen, ihre Umwelt wahrzunehmen, mit dem Wahrgenommenen umzugehen und Probleme zu lösen, um ein bestimmtes Ziel zu erreichen. Der Computer empfängt Daten (die bereits über eigene Sensoren, zum Beispiel eine Kamera, vorbereitet oder gesammelt wurden), verarbeitet sie und reagiert;</a:t>
            </a:r>
            <a:br>
              <a:rPr lang="de-DE" sz="1900" b="0" i="0" dirty="0">
                <a:solidFill>
                  <a:srgbClr val="505154"/>
                </a:solidFill>
                <a:effectLst/>
              </a:rPr>
            </a:br>
            <a:r>
              <a:rPr lang="de-DE" sz="1900" b="0" i="0" dirty="0">
                <a:solidFill>
                  <a:srgbClr val="505154"/>
                </a:solidFill>
                <a:effectLst/>
              </a:rPr>
              <a:t>KI-Systeme sind in der Lage, ihr Handeln anzupassen, indem sie die Folgen früherer Aktionen analysieren und autonom arbeiten.</a:t>
            </a:r>
          </a:p>
          <a:p>
            <a:pPr marL="0" indent="0" algn="l" fontAlgn="ctr">
              <a:buNone/>
            </a:pPr>
            <a:r>
              <a:rPr lang="de-DE" sz="1900" dirty="0">
                <a:solidFill>
                  <a:srgbClr val="505154"/>
                </a:solidFill>
                <a:hlinkClick r:id="rId3"/>
              </a:rPr>
              <a:t>EU-Parlament</a:t>
            </a:r>
            <a:endParaRPr lang="de-DE" sz="1900" b="0" i="0" dirty="0">
              <a:solidFill>
                <a:srgbClr val="505154"/>
              </a:solidFill>
              <a:effectLst/>
            </a:endParaRPr>
          </a:p>
          <a:p>
            <a:endParaRPr lang="de-AT" sz="1900" dirty="0"/>
          </a:p>
        </p:txBody>
      </p:sp>
      <p:sp>
        <p:nvSpPr>
          <p:cNvPr id="4" name="Textplatzhalter 3">
            <a:extLst>
              <a:ext uri="{FF2B5EF4-FFF2-40B4-BE49-F238E27FC236}">
                <a16:creationId xmlns:a16="http://schemas.microsoft.com/office/drawing/2014/main" id="{20682C5D-25D3-8123-CA12-19A04B352ED8}"/>
              </a:ext>
            </a:extLst>
          </p:cNvPr>
          <p:cNvSpPr>
            <a:spLocks noGrp="1"/>
          </p:cNvSpPr>
          <p:nvPr>
            <p:ph type="body" sz="quarter" idx="14"/>
          </p:nvPr>
        </p:nvSpPr>
        <p:spPr>
          <a:xfrm rot="20636435">
            <a:off x="8737348" y="1725305"/>
            <a:ext cx="3493720" cy="1368151"/>
          </a:xfrm>
        </p:spPr>
        <p:txBody>
          <a:bodyPr/>
          <a:lstStyle/>
          <a:p>
            <a:r>
              <a:rPr lang="de-DE" dirty="0">
                <a:latin typeface="Book Antiqua" panose="02040602050305030304" pitchFamily="18" charset="0"/>
              </a:rPr>
              <a:t>„If you want to crash a meeting, discuss about definitions.“</a:t>
            </a:r>
          </a:p>
          <a:p>
            <a:endParaRPr lang="de-AT" dirty="0"/>
          </a:p>
        </p:txBody>
      </p:sp>
      <p:pic>
        <p:nvPicPr>
          <p:cNvPr id="6" name="Grafik 5">
            <a:extLst>
              <a:ext uri="{FF2B5EF4-FFF2-40B4-BE49-F238E27FC236}">
                <a16:creationId xmlns:a16="http://schemas.microsoft.com/office/drawing/2014/main" id="{BA8DC1D6-4DA4-B71A-1B12-6BFD3D15E85B}"/>
              </a:ext>
            </a:extLst>
          </p:cNvPr>
          <p:cNvPicPr>
            <a:picLocks noChangeAspect="1"/>
          </p:cNvPicPr>
          <p:nvPr/>
        </p:nvPicPr>
        <p:blipFill>
          <a:blip r:embed="rId4">
            <a:alphaModFix amt="45000"/>
          </a:blip>
          <a:stretch>
            <a:fillRect/>
          </a:stretch>
        </p:blipFill>
        <p:spPr>
          <a:xfrm rot="688851">
            <a:off x="9669092" y="2198720"/>
            <a:ext cx="2469973" cy="3591657"/>
          </a:xfrm>
          <a:prstGeom prst="rect">
            <a:avLst/>
          </a:prstGeom>
        </p:spPr>
      </p:pic>
    </p:spTree>
    <p:extLst>
      <p:ext uri="{BB962C8B-B14F-4D97-AF65-F5344CB8AC3E}">
        <p14:creationId xmlns:p14="http://schemas.microsoft.com/office/powerpoint/2010/main" val="6154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theme/theme1.xml><?xml version="1.0" encoding="utf-8"?>
<a:theme xmlns:a="http://schemas.openxmlformats.org/drawingml/2006/main" name="2020-powerpoint-vorlage-gpa">
  <a:themeElements>
    <a:clrScheme name="gpa_farben">
      <a:dk1>
        <a:srgbClr val="FFFFFF"/>
      </a:dk1>
      <a:lt1>
        <a:sysClr val="window" lastClr="FFFFFF"/>
      </a:lt1>
      <a:dk2>
        <a:srgbClr val="FFFFFF"/>
      </a:dk2>
      <a:lt2>
        <a:srgbClr val="FFFFFF"/>
      </a:lt2>
      <a:accent1>
        <a:srgbClr val="000000"/>
      </a:accent1>
      <a:accent2>
        <a:srgbClr val="D61036"/>
      </a:accent2>
      <a:accent3>
        <a:srgbClr val="FFFFFF"/>
      </a:accent3>
      <a:accent4>
        <a:srgbClr val="FFFFFF"/>
      </a:accent4>
      <a:accent5>
        <a:srgbClr val="FFFFFF"/>
      </a:accent5>
      <a:accent6>
        <a:srgbClr val="FFFFFF"/>
      </a:accent6>
      <a:hlink>
        <a:srgbClr val="000000"/>
      </a:hlink>
      <a:folHlink>
        <a:srgbClr val="000000"/>
      </a:folHlink>
    </a:clrScheme>
    <a:fontScheme name="gpa-schrift">
      <a:majorFont>
        <a:latin typeface="Arial"/>
        <a:ea typeface=""/>
        <a:cs typeface=""/>
      </a:majorFont>
      <a:minorFont>
        <a:latin typeface="Aril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2196</Words>
  <Application>Microsoft Office PowerPoint</Application>
  <PresentationFormat>Breitbild</PresentationFormat>
  <Paragraphs>193</Paragraphs>
  <Slides>27</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27</vt:i4>
      </vt:variant>
    </vt:vector>
  </HeadingPairs>
  <TitlesOfParts>
    <vt:vector size="36" baseType="lpstr">
      <vt:lpstr>Arial</vt:lpstr>
      <vt:lpstr>Arila</vt:lpstr>
      <vt:lpstr>Biome Light</vt:lpstr>
      <vt:lpstr>Book Antiqua</vt:lpstr>
      <vt:lpstr>Calibri</vt:lpstr>
      <vt:lpstr>CIDFont+F2</vt:lpstr>
      <vt:lpstr>Symbol</vt:lpstr>
      <vt:lpstr>Wingdings</vt:lpstr>
      <vt:lpstr>2020-powerpoint-vorlage-gpa</vt:lpstr>
      <vt:lpstr>Künstliche Intelligenz in der Arbeitswelt -  Eine Frage des Geschlechts?  </vt:lpstr>
      <vt:lpstr>Inhalt</vt:lpstr>
      <vt:lpstr>Wann wurden die Erfindungen entwickelt? Und wozu?</vt:lpstr>
      <vt:lpstr>PowerPoint-Präsentation</vt:lpstr>
      <vt:lpstr>Steht KI drauf, wo KI drin steckt?</vt:lpstr>
      <vt:lpstr>Typen Algorithmisch basierter Software am Arbeitsplatz </vt:lpstr>
      <vt:lpstr>Verschiedene Szenarien  der Mensch-Maschine-Interaktion</vt:lpstr>
      <vt:lpstr>Beispiele algorithmischer Entscheidungsfindung</vt:lpstr>
      <vt:lpstr>Was ist eigentlich eine „KI“?</vt:lpstr>
      <vt:lpstr>PowerPoint-Präsentation</vt:lpstr>
      <vt:lpstr>Beispiele für eingeschriebene (indirekte) Diskriminierung im Bewerbungsverfahren</vt:lpstr>
      <vt:lpstr>PowerPoint-Präsentation</vt:lpstr>
      <vt:lpstr>PowerPoint-Präsentation</vt:lpstr>
      <vt:lpstr>Maschinelles „Lernen“</vt:lpstr>
      <vt:lpstr>Wie „sauber“ ist die „Cloud“?</vt:lpstr>
      <vt:lpstr>Inhalte der KI-Verordnung/ AI-ACT (dzt. in Verhandlung)</vt:lpstr>
      <vt:lpstr>Im AI-Act steht: „Hochrisiko“ ist</vt:lpstr>
      <vt:lpstr> Gefahren vermeidende Ansätze im AI-Act</vt:lpstr>
      <vt:lpstr>Gewerkschaftliche Forderungen zum AI-ACT</vt:lpstr>
      <vt:lpstr>Forderungen der ÖGB-Frauen (2023)</vt:lpstr>
      <vt:lpstr>Die wichtigsten Rechte des/der Betriebsrats*rätin</vt:lpstr>
      <vt:lpstr>Die Datenschutzgrundverordnung –  eine Handlungsoption für Betriebsrät:innen</vt:lpstr>
      <vt:lpstr>Welche KI hast du schon einmal genutzt? Inwiefern hat sie dir genutzt?</vt:lpstr>
      <vt:lpstr>PowerPoint-Präsentation</vt:lpstr>
      <vt:lpstr>Fragen eines*r KI-nutzenden BR (2)</vt:lpstr>
      <vt:lpstr>Fragen eines*r KI-nutzenden BR (3)</vt:lpstr>
      <vt:lpstr>Es gibt Vieles  für das es sich lohnt,  organisiert zu sein  zum Beispiel um künstliche „Intelligenz“ zu verstehen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Raphael Drechsel</dc:creator>
  <cp:lastModifiedBy>Sperska Dagmara</cp:lastModifiedBy>
  <cp:revision>116</cp:revision>
  <dcterms:created xsi:type="dcterms:W3CDTF">2020-10-22T19:32:38Z</dcterms:created>
  <dcterms:modified xsi:type="dcterms:W3CDTF">2024-06-05T11:34:50Z</dcterms:modified>
</cp:coreProperties>
</file>